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1766292"/>
            <a:ext cx="7415927" cy="2104192"/>
          </a:xfrm>
          <a:prstGeom prst="rect">
            <a:avLst/>
          </a:prstGeom>
          <a:noFill/>
          <a:ln/>
        </p:spPr>
        <p:txBody>
          <a:bodyPr wrap="square" rtlCol="0" anchor="t"/>
          <a:lstStyle/>
          <a:p>
            <a:pPr indent="0" marL="0">
              <a:lnSpc>
                <a:spcPts val="5523"/>
              </a:lnSpc>
              <a:buNone/>
            </a:pPr>
            <a:r>
              <a:rPr lang="en-US" sz="4418" b="1" spc="-44" kern="0" dirty="0">
                <a:solidFill>
                  <a:srgbClr val="000000"/>
                </a:solidFill>
                <a:latin typeface="Montserrat" pitchFamily="34" charset="0"/>
                <a:ea typeface="Montserrat" pitchFamily="34" charset="-122"/>
                <a:cs typeface="Montserrat" pitchFamily="34" charset="-120"/>
              </a:rPr>
              <a:t>VidGenie: Revolutionizing Educational Content</a:t>
            </a:r>
            <a:endParaRPr lang="en-US" sz="4418" dirty="0"/>
          </a:p>
        </p:txBody>
      </p:sp>
      <p:sp>
        <p:nvSpPr>
          <p:cNvPr id="6" name="Text 3"/>
          <p:cNvSpPr/>
          <p:nvPr/>
        </p:nvSpPr>
        <p:spPr>
          <a:xfrm>
            <a:off x="864037" y="4240768"/>
            <a:ext cx="7415927" cy="2222421"/>
          </a:xfrm>
          <a:prstGeom prst="rect">
            <a:avLst/>
          </a:prstGeom>
          <a:noFill/>
          <a:ln/>
        </p:spPr>
        <p:txBody>
          <a:bodyPr wrap="square" rtlCol="0" anchor="t"/>
          <a:lstStyle/>
          <a:p>
            <a:pPr indent="0" marL="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Welcome to the future of educational content creation. VidGenie is an AI-powered platform that leverages the power of Retrieval-Augmented Generation (RAG) technology to transform video content into essential instructional materials. This innovative solution empowers educators, instructors, and content creators to produce high-quality syllabi, study guides, and slide presentations efficiently and effectively.</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20911" y="1285161"/>
            <a:ext cx="5273993" cy="503873"/>
          </a:xfrm>
          <a:prstGeom prst="rect">
            <a:avLst/>
          </a:prstGeom>
          <a:noFill/>
          <a:ln/>
        </p:spPr>
        <p:txBody>
          <a:bodyPr wrap="none" rtlCol="0" anchor="t"/>
          <a:lstStyle/>
          <a:p>
            <a:pPr indent="0" marL="0">
              <a:lnSpc>
                <a:spcPts val="3968"/>
              </a:lnSpc>
              <a:buNone/>
            </a:pPr>
            <a:r>
              <a:rPr lang="en-US" sz="3175" b="1" spc="-32" kern="0" dirty="0">
                <a:solidFill>
                  <a:srgbClr val="000000"/>
                </a:solidFill>
                <a:latin typeface="Montserrat" pitchFamily="34" charset="0"/>
                <a:ea typeface="Montserrat" pitchFamily="34" charset="-122"/>
                <a:cs typeface="Montserrat" pitchFamily="34" charset="-120"/>
              </a:rPr>
              <a:t>Intelligent Video Analysis</a:t>
            </a:r>
            <a:endParaRPr lang="en-US" sz="3175" dirty="0"/>
          </a:p>
        </p:txBody>
      </p:sp>
      <p:sp>
        <p:nvSpPr>
          <p:cNvPr id="6" name="Shape 3"/>
          <p:cNvSpPr/>
          <p:nvPr/>
        </p:nvSpPr>
        <p:spPr>
          <a:xfrm>
            <a:off x="620911" y="2055138"/>
            <a:ext cx="7902178" cy="1511498"/>
          </a:xfrm>
          <a:prstGeom prst="roundRect">
            <a:avLst>
              <a:gd name="adj" fmla="val 1761"/>
            </a:avLst>
          </a:prstGeom>
          <a:solidFill>
            <a:srgbClr val="F2EEEE"/>
          </a:solidFill>
          <a:ln/>
        </p:spPr>
      </p:sp>
      <p:sp>
        <p:nvSpPr>
          <p:cNvPr id="7" name="Text 4"/>
          <p:cNvSpPr/>
          <p:nvPr/>
        </p:nvSpPr>
        <p:spPr>
          <a:xfrm>
            <a:off x="798314" y="2232541"/>
            <a:ext cx="2015847" cy="251936"/>
          </a:xfrm>
          <a:prstGeom prst="rect">
            <a:avLst/>
          </a:prstGeom>
          <a:noFill/>
          <a:ln/>
        </p:spPr>
        <p:txBody>
          <a:bodyPr wrap="none" rtlCol="0" anchor="t"/>
          <a:lstStyle/>
          <a:p>
            <a:pPr indent="0" marL="0">
              <a:lnSpc>
                <a:spcPts val="1984"/>
              </a:lnSpc>
              <a:buNone/>
            </a:pPr>
            <a:r>
              <a:rPr lang="en-US" sz="1587" b="1" spc="-16" kern="0" dirty="0">
                <a:solidFill>
                  <a:srgbClr val="3D3838"/>
                </a:solidFill>
                <a:latin typeface="Montserrat" pitchFamily="34" charset="0"/>
                <a:ea typeface="Montserrat" pitchFamily="34" charset="-122"/>
                <a:cs typeface="Montserrat" pitchFamily="34" charset="-120"/>
              </a:rPr>
              <a:t>Computer Vision</a:t>
            </a:r>
            <a:endParaRPr lang="en-US" sz="1587" dirty="0"/>
          </a:p>
        </p:txBody>
      </p:sp>
      <p:sp>
        <p:nvSpPr>
          <p:cNvPr id="8" name="Text 5"/>
          <p:cNvSpPr/>
          <p:nvPr/>
        </p:nvSpPr>
        <p:spPr>
          <a:xfrm>
            <a:off x="798314" y="2590919"/>
            <a:ext cx="7547372" cy="798314"/>
          </a:xfrm>
          <a:prstGeom prst="rect">
            <a:avLst/>
          </a:prstGeom>
          <a:noFill/>
          <a:ln/>
        </p:spPr>
        <p:txBody>
          <a:bodyPr wrap="square" rtlCol="0" anchor="t"/>
          <a:lstStyle/>
          <a:p>
            <a:pPr indent="0" marL="0">
              <a:lnSpc>
                <a:spcPts val="2095"/>
              </a:lnSpc>
              <a:buNone/>
            </a:pPr>
            <a:r>
              <a:rPr lang="en-US" sz="1397" dirty="0">
                <a:solidFill>
                  <a:srgbClr val="3D3838"/>
                </a:solidFill>
                <a:latin typeface="Source Sans Pro" pitchFamily="34" charset="0"/>
                <a:ea typeface="Source Sans Pro" pitchFamily="34" charset="-122"/>
                <a:cs typeface="Source Sans Pro" pitchFamily="34" charset="-120"/>
              </a:rPr>
              <a:t>VidGenie utilizes cutting-edge computer vision algorithms to analyze video content, identifying key visual elements, objects, and scenes. This deep understanding of the video's visual content forms the foundation for generating rich and informative supporting materials.</a:t>
            </a:r>
            <a:endParaRPr lang="en-US" sz="1397" dirty="0"/>
          </a:p>
        </p:txBody>
      </p:sp>
      <p:sp>
        <p:nvSpPr>
          <p:cNvPr id="9" name="Shape 6"/>
          <p:cNvSpPr/>
          <p:nvPr/>
        </p:nvSpPr>
        <p:spPr>
          <a:xfrm>
            <a:off x="620911" y="3744039"/>
            <a:ext cx="7902178" cy="1511498"/>
          </a:xfrm>
          <a:prstGeom prst="roundRect">
            <a:avLst>
              <a:gd name="adj" fmla="val 1761"/>
            </a:avLst>
          </a:prstGeom>
          <a:solidFill>
            <a:srgbClr val="F2EEEE"/>
          </a:solidFill>
          <a:ln/>
        </p:spPr>
      </p:sp>
      <p:sp>
        <p:nvSpPr>
          <p:cNvPr id="10" name="Text 7"/>
          <p:cNvSpPr/>
          <p:nvPr/>
        </p:nvSpPr>
        <p:spPr>
          <a:xfrm>
            <a:off x="798314" y="3921443"/>
            <a:ext cx="2015847" cy="251936"/>
          </a:xfrm>
          <a:prstGeom prst="rect">
            <a:avLst/>
          </a:prstGeom>
          <a:noFill/>
          <a:ln/>
        </p:spPr>
        <p:txBody>
          <a:bodyPr wrap="none" rtlCol="0" anchor="t"/>
          <a:lstStyle/>
          <a:p>
            <a:pPr indent="0" marL="0">
              <a:lnSpc>
                <a:spcPts val="1984"/>
              </a:lnSpc>
              <a:buNone/>
            </a:pPr>
            <a:r>
              <a:rPr lang="en-US" sz="1587" b="1" spc="-16" kern="0" dirty="0">
                <a:solidFill>
                  <a:srgbClr val="3D3838"/>
                </a:solidFill>
                <a:latin typeface="Montserrat" pitchFamily="34" charset="0"/>
                <a:ea typeface="Montserrat" pitchFamily="34" charset="-122"/>
                <a:cs typeface="Montserrat" pitchFamily="34" charset="-120"/>
              </a:rPr>
              <a:t>Machine Learning</a:t>
            </a:r>
            <a:endParaRPr lang="en-US" sz="1587" dirty="0"/>
          </a:p>
        </p:txBody>
      </p:sp>
      <p:sp>
        <p:nvSpPr>
          <p:cNvPr id="11" name="Text 8"/>
          <p:cNvSpPr/>
          <p:nvPr/>
        </p:nvSpPr>
        <p:spPr>
          <a:xfrm>
            <a:off x="798314" y="4279821"/>
            <a:ext cx="7547372" cy="798314"/>
          </a:xfrm>
          <a:prstGeom prst="rect">
            <a:avLst/>
          </a:prstGeom>
          <a:noFill/>
          <a:ln/>
        </p:spPr>
        <p:txBody>
          <a:bodyPr wrap="square" rtlCol="0" anchor="t"/>
          <a:lstStyle/>
          <a:p>
            <a:pPr indent="0" marL="0">
              <a:lnSpc>
                <a:spcPts val="2095"/>
              </a:lnSpc>
              <a:buNone/>
            </a:pPr>
            <a:r>
              <a:rPr lang="en-US" sz="1397" dirty="0">
                <a:solidFill>
                  <a:srgbClr val="3D3838"/>
                </a:solidFill>
                <a:latin typeface="Source Sans Pro" pitchFamily="34" charset="0"/>
                <a:ea typeface="Source Sans Pro" pitchFamily="34" charset="-122"/>
                <a:cs typeface="Source Sans Pro" pitchFamily="34" charset="-120"/>
              </a:rPr>
              <a:t>Machine learning models are employed to extract relevant topics, themes, and concepts from the video content. This process goes beyond simple keyword identification, capturing the underlying meaning and structure of the video to create accurate and comprehensive materials.</a:t>
            </a:r>
            <a:endParaRPr lang="en-US" sz="1397" dirty="0"/>
          </a:p>
        </p:txBody>
      </p:sp>
      <p:sp>
        <p:nvSpPr>
          <p:cNvPr id="12" name="Shape 9"/>
          <p:cNvSpPr/>
          <p:nvPr/>
        </p:nvSpPr>
        <p:spPr>
          <a:xfrm>
            <a:off x="620911" y="5432941"/>
            <a:ext cx="7902178" cy="1511498"/>
          </a:xfrm>
          <a:prstGeom prst="roundRect">
            <a:avLst>
              <a:gd name="adj" fmla="val 1761"/>
            </a:avLst>
          </a:prstGeom>
          <a:solidFill>
            <a:srgbClr val="F2EEEE"/>
          </a:solidFill>
          <a:ln/>
        </p:spPr>
      </p:sp>
      <p:sp>
        <p:nvSpPr>
          <p:cNvPr id="13" name="Text 10"/>
          <p:cNvSpPr/>
          <p:nvPr/>
        </p:nvSpPr>
        <p:spPr>
          <a:xfrm>
            <a:off x="798314" y="5610344"/>
            <a:ext cx="2015847" cy="251936"/>
          </a:xfrm>
          <a:prstGeom prst="rect">
            <a:avLst/>
          </a:prstGeom>
          <a:noFill/>
          <a:ln/>
        </p:spPr>
        <p:txBody>
          <a:bodyPr wrap="none" rtlCol="0" anchor="t"/>
          <a:lstStyle/>
          <a:p>
            <a:pPr indent="0" marL="0">
              <a:lnSpc>
                <a:spcPts val="1984"/>
              </a:lnSpc>
              <a:buNone/>
            </a:pPr>
            <a:r>
              <a:rPr lang="en-US" sz="1587" b="1" spc="-16" kern="0" dirty="0">
                <a:solidFill>
                  <a:srgbClr val="3D3838"/>
                </a:solidFill>
                <a:latin typeface="Montserrat" pitchFamily="34" charset="0"/>
                <a:ea typeface="Montserrat" pitchFamily="34" charset="-122"/>
                <a:cs typeface="Montserrat" pitchFamily="34" charset="-120"/>
              </a:rPr>
              <a:t>Semantic Analysis</a:t>
            </a:r>
            <a:endParaRPr lang="en-US" sz="1587" dirty="0"/>
          </a:p>
        </p:txBody>
      </p:sp>
      <p:sp>
        <p:nvSpPr>
          <p:cNvPr id="14" name="Text 11"/>
          <p:cNvSpPr/>
          <p:nvPr/>
        </p:nvSpPr>
        <p:spPr>
          <a:xfrm>
            <a:off x="798314" y="5968722"/>
            <a:ext cx="7547372" cy="798314"/>
          </a:xfrm>
          <a:prstGeom prst="rect">
            <a:avLst/>
          </a:prstGeom>
          <a:noFill/>
          <a:ln/>
        </p:spPr>
        <p:txBody>
          <a:bodyPr wrap="square" rtlCol="0" anchor="t"/>
          <a:lstStyle/>
          <a:p>
            <a:pPr indent="0" marL="0">
              <a:lnSpc>
                <a:spcPts val="2095"/>
              </a:lnSpc>
              <a:buNone/>
            </a:pPr>
            <a:r>
              <a:rPr lang="en-US" sz="1397" dirty="0">
                <a:solidFill>
                  <a:srgbClr val="3D3838"/>
                </a:solidFill>
                <a:latin typeface="Source Sans Pro" pitchFamily="34" charset="0"/>
                <a:ea typeface="Source Sans Pro" pitchFamily="34" charset="-122"/>
                <a:cs typeface="Source Sans Pro" pitchFamily="34" charset="-120"/>
              </a:rPr>
              <a:t>By analyzing the video's semantic content, VidGenie understands the relationships between concepts, keywords, and themes. This allows for the generation of organized and coherent supporting materials that facilitate deep understanding and knowledge retention.</a:t>
            </a:r>
            <a:endParaRPr lang="en-US" sz="1397"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1185029" y="1564124"/>
            <a:ext cx="9870638" cy="701397"/>
          </a:xfrm>
          <a:prstGeom prst="rect">
            <a:avLst/>
          </a:prstGeom>
          <a:noFill/>
          <a:ln/>
        </p:spPr>
        <p:txBody>
          <a:bodyPr wrap="none" rtlCol="0" anchor="t"/>
          <a:lstStyle/>
          <a:p>
            <a:pPr indent="0" marL="0">
              <a:lnSpc>
                <a:spcPts val="5523"/>
              </a:lnSpc>
              <a:buNone/>
            </a:pPr>
            <a:r>
              <a:rPr lang="en-US" sz="4418" b="1" spc="-44" kern="0" dirty="0">
                <a:solidFill>
                  <a:srgbClr val="000000"/>
                </a:solidFill>
                <a:latin typeface="Montserrat" pitchFamily="34" charset="0"/>
                <a:ea typeface="Montserrat" pitchFamily="34" charset="-122"/>
                <a:cs typeface="Montserrat" pitchFamily="34" charset="-120"/>
              </a:rPr>
              <a:t>Generating Instructional Materials</a:t>
            </a:r>
            <a:endParaRPr lang="en-US" sz="4418" dirty="0"/>
          </a:p>
        </p:txBody>
      </p:sp>
      <p:sp>
        <p:nvSpPr>
          <p:cNvPr id="5" name="Text 3"/>
          <p:cNvSpPr/>
          <p:nvPr/>
        </p:nvSpPr>
        <p:spPr>
          <a:xfrm>
            <a:off x="1185029" y="2882622"/>
            <a:ext cx="2805470" cy="350639"/>
          </a:xfrm>
          <a:prstGeom prst="rect">
            <a:avLst/>
          </a:prstGeom>
          <a:noFill/>
          <a:ln/>
        </p:spPr>
        <p:txBody>
          <a:bodyPr wrap="none" rtlCol="0" anchor="t"/>
          <a:lstStyle/>
          <a:p>
            <a:pPr indent="0" marL="0">
              <a:lnSpc>
                <a:spcPts val="2761"/>
              </a:lnSpc>
              <a:buNone/>
            </a:pPr>
            <a:r>
              <a:rPr lang="en-US" sz="2209" b="1" spc="-22" kern="0" dirty="0">
                <a:solidFill>
                  <a:srgbClr val="000000"/>
                </a:solidFill>
                <a:latin typeface="Montserrat" pitchFamily="34" charset="0"/>
                <a:ea typeface="Montserrat" pitchFamily="34" charset="-122"/>
                <a:cs typeface="Montserrat" pitchFamily="34" charset="-120"/>
              </a:rPr>
              <a:t>Syllabi</a:t>
            </a:r>
            <a:endParaRPr lang="en-US" sz="2209" dirty="0"/>
          </a:p>
        </p:txBody>
      </p:sp>
      <p:sp>
        <p:nvSpPr>
          <p:cNvPr id="6" name="Text 4"/>
          <p:cNvSpPr/>
          <p:nvPr/>
        </p:nvSpPr>
        <p:spPr>
          <a:xfrm>
            <a:off x="1185029" y="3480078"/>
            <a:ext cx="3684746" cy="2222421"/>
          </a:xfrm>
          <a:prstGeom prst="rect">
            <a:avLst/>
          </a:prstGeom>
          <a:noFill/>
          <a:ln/>
        </p:spPr>
        <p:txBody>
          <a:bodyPr wrap="square" rtlCol="0" anchor="t"/>
          <a:lstStyle/>
          <a:p>
            <a:pPr indent="0" marL="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VidGenie automatically generates structured syllabi that outline key concepts, learning objectives, and assessment criteria. This helps educators save time and create a clear roadmap for their students.</a:t>
            </a:r>
            <a:endParaRPr lang="en-US" sz="1944" dirty="0"/>
          </a:p>
        </p:txBody>
      </p:sp>
      <p:sp>
        <p:nvSpPr>
          <p:cNvPr id="7" name="Text 5"/>
          <p:cNvSpPr/>
          <p:nvPr/>
        </p:nvSpPr>
        <p:spPr>
          <a:xfrm>
            <a:off x="5479613" y="2882622"/>
            <a:ext cx="2805470" cy="350639"/>
          </a:xfrm>
          <a:prstGeom prst="rect">
            <a:avLst/>
          </a:prstGeom>
          <a:noFill/>
          <a:ln/>
        </p:spPr>
        <p:txBody>
          <a:bodyPr wrap="none" rtlCol="0" anchor="t"/>
          <a:lstStyle/>
          <a:p>
            <a:pPr indent="0" marL="0">
              <a:lnSpc>
                <a:spcPts val="2761"/>
              </a:lnSpc>
              <a:buNone/>
            </a:pPr>
            <a:r>
              <a:rPr lang="en-US" sz="2209" b="1" spc="-22" kern="0" dirty="0">
                <a:solidFill>
                  <a:srgbClr val="000000"/>
                </a:solidFill>
                <a:latin typeface="Montserrat" pitchFamily="34" charset="0"/>
                <a:ea typeface="Montserrat" pitchFamily="34" charset="-122"/>
                <a:cs typeface="Montserrat" pitchFamily="34" charset="-120"/>
              </a:rPr>
              <a:t>Study Guides</a:t>
            </a:r>
            <a:endParaRPr lang="en-US" sz="2209" dirty="0"/>
          </a:p>
        </p:txBody>
      </p:sp>
      <p:sp>
        <p:nvSpPr>
          <p:cNvPr id="8" name="Text 6"/>
          <p:cNvSpPr/>
          <p:nvPr/>
        </p:nvSpPr>
        <p:spPr>
          <a:xfrm>
            <a:off x="5479613" y="3480078"/>
            <a:ext cx="3684746" cy="2592824"/>
          </a:xfrm>
          <a:prstGeom prst="rect">
            <a:avLst/>
          </a:prstGeom>
          <a:noFill/>
          <a:ln/>
        </p:spPr>
        <p:txBody>
          <a:bodyPr wrap="square" rtlCol="0" anchor="t"/>
          <a:lstStyle/>
          <a:p>
            <a:pPr indent="0" marL="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Detailed study guides are created, providing learners with step-by-step guidance to understand and apply concepts covered in the video. These guides enhance comprehension and provide a framework for active learning.</a:t>
            </a:r>
            <a:endParaRPr lang="en-US" sz="1944" dirty="0"/>
          </a:p>
        </p:txBody>
      </p:sp>
      <p:sp>
        <p:nvSpPr>
          <p:cNvPr id="9" name="Text 7"/>
          <p:cNvSpPr/>
          <p:nvPr/>
        </p:nvSpPr>
        <p:spPr>
          <a:xfrm>
            <a:off x="9774198" y="2882622"/>
            <a:ext cx="2805470" cy="350639"/>
          </a:xfrm>
          <a:prstGeom prst="rect">
            <a:avLst/>
          </a:prstGeom>
          <a:noFill/>
          <a:ln/>
        </p:spPr>
        <p:txBody>
          <a:bodyPr wrap="none" rtlCol="0" anchor="t"/>
          <a:lstStyle/>
          <a:p>
            <a:pPr indent="0" marL="0">
              <a:lnSpc>
                <a:spcPts val="2761"/>
              </a:lnSpc>
              <a:buNone/>
            </a:pPr>
            <a:r>
              <a:rPr lang="en-US" sz="2209" b="1" spc="-22" kern="0" dirty="0">
                <a:solidFill>
                  <a:srgbClr val="000000"/>
                </a:solidFill>
                <a:latin typeface="Montserrat" pitchFamily="34" charset="0"/>
                <a:ea typeface="Montserrat" pitchFamily="34" charset="-122"/>
                <a:cs typeface="Montserrat" pitchFamily="34" charset="-120"/>
              </a:rPr>
              <a:t>Slide Presentations</a:t>
            </a:r>
            <a:endParaRPr lang="en-US" sz="2209" dirty="0"/>
          </a:p>
        </p:txBody>
      </p:sp>
      <p:sp>
        <p:nvSpPr>
          <p:cNvPr id="10" name="Text 8"/>
          <p:cNvSpPr/>
          <p:nvPr/>
        </p:nvSpPr>
        <p:spPr>
          <a:xfrm>
            <a:off x="9774198" y="3480078"/>
            <a:ext cx="3684746" cy="2963228"/>
          </a:xfrm>
          <a:prstGeom prst="rect">
            <a:avLst/>
          </a:prstGeom>
          <a:noFill/>
          <a:ln/>
        </p:spPr>
        <p:txBody>
          <a:bodyPr wrap="square" rtlCol="0" anchor="t"/>
          <a:lstStyle/>
          <a:p>
            <a:pPr indent="0" marL="0">
              <a:lnSpc>
                <a:spcPts val="2916"/>
              </a:lnSpc>
              <a:buNone/>
            </a:pPr>
            <a:r>
              <a:rPr lang="en-US" sz="1944" dirty="0">
                <a:solidFill>
                  <a:srgbClr val="3D3838"/>
                </a:solidFill>
                <a:latin typeface="Source Sans Pro" pitchFamily="34" charset="0"/>
                <a:ea typeface="Source Sans Pro" pitchFamily="34" charset="-122"/>
                <a:cs typeface="Source Sans Pro" pitchFamily="34" charset="-120"/>
              </a:rPr>
              <a:t>VidGenie generates visually appealing and informative slide presentations that summarize key points, include relevant images, and incorporate diagrams. These presentations help learners engage with the content and retain information more effectively.</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2638901"/>
          </a:xfrm>
          <a:prstGeom prst="rect">
            <a:avLst/>
          </a:prstGeom>
        </p:spPr>
      </p:pic>
      <p:sp>
        <p:nvSpPr>
          <p:cNvPr id="5" name="Text 2"/>
          <p:cNvSpPr/>
          <p:nvPr/>
        </p:nvSpPr>
        <p:spPr>
          <a:xfrm>
            <a:off x="2073235" y="3219569"/>
            <a:ext cx="7350562" cy="599718"/>
          </a:xfrm>
          <a:prstGeom prst="rect">
            <a:avLst/>
          </a:prstGeom>
          <a:noFill/>
          <a:ln/>
        </p:spPr>
        <p:txBody>
          <a:bodyPr wrap="none" rtlCol="0" anchor="t"/>
          <a:lstStyle/>
          <a:p>
            <a:pPr indent="0" marL="0">
              <a:lnSpc>
                <a:spcPts val="4723"/>
              </a:lnSpc>
              <a:buNone/>
            </a:pPr>
            <a:r>
              <a:rPr lang="en-US" sz="3778" b="1" spc="-38" kern="0" dirty="0">
                <a:solidFill>
                  <a:srgbClr val="000000"/>
                </a:solidFill>
                <a:latin typeface="Montserrat" pitchFamily="34" charset="0"/>
                <a:ea typeface="Montserrat" pitchFamily="34" charset="-122"/>
                <a:cs typeface="Montserrat" pitchFamily="34" charset="-120"/>
              </a:rPr>
              <a:t>Customization for Every Need</a:t>
            </a:r>
            <a:endParaRPr lang="en-US" sz="3778" dirty="0"/>
          </a:p>
        </p:txBody>
      </p:sp>
      <p:sp>
        <p:nvSpPr>
          <p:cNvPr id="6" name="Shape 3"/>
          <p:cNvSpPr/>
          <p:nvPr/>
        </p:nvSpPr>
        <p:spPr>
          <a:xfrm>
            <a:off x="2073235" y="4373285"/>
            <a:ext cx="474940" cy="474940"/>
          </a:xfrm>
          <a:prstGeom prst="roundRect">
            <a:avLst>
              <a:gd name="adj" fmla="val 6668"/>
            </a:avLst>
          </a:prstGeom>
          <a:solidFill>
            <a:srgbClr val="F2EEEE"/>
          </a:solidFill>
          <a:ln/>
        </p:spPr>
      </p:sp>
      <p:sp>
        <p:nvSpPr>
          <p:cNvPr id="7" name="Text 4"/>
          <p:cNvSpPr/>
          <p:nvPr/>
        </p:nvSpPr>
        <p:spPr>
          <a:xfrm>
            <a:off x="2255639" y="4466749"/>
            <a:ext cx="110014" cy="287893"/>
          </a:xfrm>
          <a:prstGeom prst="rect">
            <a:avLst/>
          </a:prstGeom>
          <a:noFill/>
          <a:ln/>
        </p:spPr>
        <p:txBody>
          <a:bodyPr wrap="none" rtlCol="0" anchor="t"/>
          <a:lstStyle/>
          <a:p>
            <a:pPr algn="ctr" indent="0" marL="0">
              <a:lnSpc>
                <a:spcPts val="2267"/>
              </a:lnSpc>
              <a:buNone/>
            </a:pPr>
            <a:r>
              <a:rPr lang="en-US" sz="2267" b="1" spc="-23" kern="0" dirty="0">
                <a:solidFill>
                  <a:srgbClr val="3D3838"/>
                </a:solidFill>
                <a:latin typeface="Montserrat" pitchFamily="34" charset="0"/>
                <a:ea typeface="Montserrat" pitchFamily="34" charset="-122"/>
                <a:cs typeface="Montserrat" pitchFamily="34" charset="-120"/>
              </a:rPr>
              <a:t>1</a:t>
            </a:r>
            <a:endParaRPr lang="en-US" sz="2267" dirty="0"/>
          </a:p>
        </p:txBody>
      </p:sp>
      <p:sp>
        <p:nvSpPr>
          <p:cNvPr id="8" name="Text 5"/>
          <p:cNvSpPr/>
          <p:nvPr/>
        </p:nvSpPr>
        <p:spPr>
          <a:xfrm>
            <a:off x="2759273" y="4373285"/>
            <a:ext cx="2398990" cy="299799"/>
          </a:xfrm>
          <a:prstGeom prst="rect">
            <a:avLst/>
          </a:prstGeom>
          <a:noFill/>
          <a:ln/>
        </p:spPr>
        <p:txBody>
          <a:bodyPr wrap="none" rtlCol="0" anchor="t"/>
          <a:lstStyle/>
          <a:p>
            <a:pPr indent="0" marL="0">
              <a:lnSpc>
                <a:spcPts val="2361"/>
              </a:lnSpc>
              <a:buNone/>
            </a:pPr>
            <a:r>
              <a:rPr lang="en-US" sz="1889" b="1" spc="-19" kern="0" dirty="0">
                <a:solidFill>
                  <a:srgbClr val="3D3838"/>
                </a:solidFill>
                <a:latin typeface="Montserrat" pitchFamily="34" charset="0"/>
                <a:ea typeface="Montserrat" pitchFamily="34" charset="-122"/>
                <a:cs typeface="Montserrat" pitchFamily="34" charset="-120"/>
              </a:rPr>
              <a:t>Topic Selection</a:t>
            </a:r>
            <a:endParaRPr lang="en-US" sz="1889" dirty="0"/>
          </a:p>
        </p:txBody>
      </p:sp>
      <p:sp>
        <p:nvSpPr>
          <p:cNvPr id="9" name="Text 6"/>
          <p:cNvSpPr/>
          <p:nvPr/>
        </p:nvSpPr>
        <p:spPr>
          <a:xfrm>
            <a:off x="2759273" y="4799648"/>
            <a:ext cx="2667833" cy="1899523"/>
          </a:xfrm>
          <a:prstGeom prst="rect">
            <a:avLst/>
          </a:prstGeom>
          <a:noFill/>
          <a:ln/>
        </p:spPr>
        <p:txBody>
          <a:bodyPr wrap="square" rtlCol="0" anchor="t"/>
          <a:lstStyle/>
          <a:p>
            <a:pPr indent="0" marL="0">
              <a:lnSpc>
                <a:spcPts val="2493"/>
              </a:lnSpc>
              <a:buNone/>
            </a:pPr>
            <a:r>
              <a:rPr lang="en-US" sz="1662" dirty="0">
                <a:solidFill>
                  <a:srgbClr val="3D3838"/>
                </a:solidFill>
                <a:latin typeface="Source Sans Pro" pitchFamily="34" charset="0"/>
                <a:ea typeface="Source Sans Pro" pitchFamily="34" charset="-122"/>
                <a:cs typeface="Source Sans Pro" pitchFamily="34" charset="-120"/>
              </a:rPr>
              <a:t>Users have the flexibility to choose specific topics or sections within the video they want to focus on. This allows for targeted learning and tailored materials.</a:t>
            </a:r>
            <a:endParaRPr lang="en-US" sz="1662" dirty="0"/>
          </a:p>
        </p:txBody>
      </p:sp>
      <p:sp>
        <p:nvSpPr>
          <p:cNvPr id="10" name="Shape 7"/>
          <p:cNvSpPr/>
          <p:nvPr/>
        </p:nvSpPr>
        <p:spPr>
          <a:xfrm>
            <a:off x="5638205" y="4373285"/>
            <a:ext cx="474940" cy="474940"/>
          </a:xfrm>
          <a:prstGeom prst="roundRect">
            <a:avLst>
              <a:gd name="adj" fmla="val 6668"/>
            </a:avLst>
          </a:prstGeom>
          <a:solidFill>
            <a:srgbClr val="F2EEEE"/>
          </a:solidFill>
          <a:ln/>
        </p:spPr>
      </p:sp>
      <p:sp>
        <p:nvSpPr>
          <p:cNvPr id="11" name="Text 8"/>
          <p:cNvSpPr/>
          <p:nvPr/>
        </p:nvSpPr>
        <p:spPr>
          <a:xfrm>
            <a:off x="5792153" y="4466749"/>
            <a:ext cx="166926" cy="287893"/>
          </a:xfrm>
          <a:prstGeom prst="rect">
            <a:avLst/>
          </a:prstGeom>
          <a:noFill/>
          <a:ln/>
        </p:spPr>
        <p:txBody>
          <a:bodyPr wrap="none" rtlCol="0" anchor="t"/>
          <a:lstStyle/>
          <a:p>
            <a:pPr algn="ctr" indent="0" marL="0">
              <a:lnSpc>
                <a:spcPts val="2267"/>
              </a:lnSpc>
              <a:buNone/>
            </a:pPr>
            <a:r>
              <a:rPr lang="en-US" sz="2267" b="1" spc="-23" kern="0" dirty="0">
                <a:solidFill>
                  <a:srgbClr val="3D3838"/>
                </a:solidFill>
                <a:latin typeface="Montserrat" pitchFamily="34" charset="0"/>
                <a:ea typeface="Montserrat" pitchFamily="34" charset="-122"/>
                <a:cs typeface="Montserrat" pitchFamily="34" charset="-120"/>
              </a:rPr>
              <a:t>2</a:t>
            </a:r>
            <a:endParaRPr lang="en-US" sz="2267" dirty="0"/>
          </a:p>
        </p:txBody>
      </p:sp>
      <p:sp>
        <p:nvSpPr>
          <p:cNvPr id="12" name="Text 9"/>
          <p:cNvSpPr/>
          <p:nvPr/>
        </p:nvSpPr>
        <p:spPr>
          <a:xfrm>
            <a:off x="6324243" y="4373285"/>
            <a:ext cx="2398990" cy="299799"/>
          </a:xfrm>
          <a:prstGeom prst="rect">
            <a:avLst/>
          </a:prstGeom>
          <a:noFill/>
          <a:ln/>
        </p:spPr>
        <p:txBody>
          <a:bodyPr wrap="none" rtlCol="0" anchor="t"/>
          <a:lstStyle/>
          <a:p>
            <a:pPr indent="0" marL="0">
              <a:lnSpc>
                <a:spcPts val="2361"/>
              </a:lnSpc>
              <a:buNone/>
            </a:pPr>
            <a:r>
              <a:rPr lang="en-US" sz="1889" b="1" spc="-19" kern="0" dirty="0">
                <a:solidFill>
                  <a:srgbClr val="3D3838"/>
                </a:solidFill>
                <a:latin typeface="Montserrat" pitchFamily="34" charset="0"/>
                <a:ea typeface="Montserrat" pitchFamily="34" charset="-122"/>
                <a:cs typeface="Montserrat" pitchFamily="34" charset="-120"/>
              </a:rPr>
              <a:t>Detail Level</a:t>
            </a:r>
            <a:endParaRPr lang="en-US" sz="1889" dirty="0"/>
          </a:p>
        </p:txBody>
      </p:sp>
      <p:sp>
        <p:nvSpPr>
          <p:cNvPr id="13" name="Text 10"/>
          <p:cNvSpPr/>
          <p:nvPr/>
        </p:nvSpPr>
        <p:spPr>
          <a:xfrm>
            <a:off x="6324243" y="4799648"/>
            <a:ext cx="2667833" cy="2849285"/>
          </a:xfrm>
          <a:prstGeom prst="rect">
            <a:avLst/>
          </a:prstGeom>
          <a:noFill/>
          <a:ln/>
        </p:spPr>
        <p:txBody>
          <a:bodyPr wrap="square" rtlCol="0" anchor="t"/>
          <a:lstStyle/>
          <a:p>
            <a:pPr indent="0" marL="0">
              <a:lnSpc>
                <a:spcPts val="2493"/>
              </a:lnSpc>
              <a:buNone/>
            </a:pPr>
            <a:r>
              <a:rPr lang="en-US" sz="1662" dirty="0">
                <a:solidFill>
                  <a:srgbClr val="3D3838"/>
                </a:solidFill>
                <a:latin typeface="Source Sans Pro" pitchFamily="34" charset="0"/>
                <a:ea typeface="Source Sans Pro" pitchFamily="34" charset="-122"/>
                <a:cs typeface="Source Sans Pro" pitchFamily="34" charset="-120"/>
              </a:rPr>
              <a:t>Users can adjust the level of detail for the generated materials, ensuring appropriate complexity for different audiences and learning goals. This customization allows for a personalized learning experience.</a:t>
            </a:r>
            <a:endParaRPr lang="en-US" sz="1662" dirty="0"/>
          </a:p>
        </p:txBody>
      </p:sp>
      <p:sp>
        <p:nvSpPr>
          <p:cNvPr id="14" name="Shape 11"/>
          <p:cNvSpPr/>
          <p:nvPr/>
        </p:nvSpPr>
        <p:spPr>
          <a:xfrm>
            <a:off x="9203174" y="4373285"/>
            <a:ext cx="474940" cy="474940"/>
          </a:xfrm>
          <a:prstGeom prst="roundRect">
            <a:avLst>
              <a:gd name="adj" fmla="val 6668"/>
            </a:avLst>
          </a:prstGeom>
          <a:solidFill>
            <a:srgbClr val="F2EEEE"/>
          </a:solidFill>
          <a:ln/>
        </p:spPr>
      </p:sp>
      <p:sp>
        <p:nvSpPr>
          <p:cNvPr id="15" name="Text 12"/>
          <p:cNvSpPr/>
          <p:nvPr/>
        </p:nvSpPr>
        <p:spPr>
          <a:xfrm>
            <a:off x="9356884" y="4466749"/>
            <a:ext cx="167521" cy="287893"/>
          </a:xfrm>
          <a:prstGeom prst="rect">
            <a:avLst/>
          </a:prstGeom>
          <a:noFill/>
          <a:ln/>
        </p:spPr>
        <p:txBody>
          <a:bodyPr wrap="none" rtlCol="0" anchor="t"/>
          <a:lstStyle/>
          <a:p>
            <a:pPr algn="ctr" indent="0" marL="0">
              <a:lnSpc>
                <a:spcPts val="2267"/>
              </a:lnSpc>
              <a:buNone/>
            </a:pPr>
            <a:r>
              <a:rPr lang="en-US" sz="2267" b="1" spc="-23" kern="0" dirty="0">
                <a:solidFill>
                  <a:srgbClr val="3D3838"/>
                </a:solidFill>
                <a:latin typeface="Montserrat" pitchFamily="34" charset="0"/>
                <a:ea typeface="Montserrat" pitchFamily="34" charset="-122"/>
                <a:cs typeface="Montserrat" pitchFamily="34" charset="-120"/>
              </a:rPr>
              <a:t>3</a:t>
            </a:r>
            <a:endParaRPr lang="en-US" sz="2267" dirty="0"/>
          </a:p>
        </p:txBody>
      </p:sp>
      <p:sp>
        <p:nvSpPr>
          <p:cNvPr id="16" name="Text 13"/>
          <p:cNvSpPr/>
          <p:nvPr/>
        </p:nvSpPr>
        <p:spPr>
          <a:xfrm>
            <a:off x="9889212" y="4373285"/>
            <a:ext cx="2398990" cy="299799"/>
          </a:xfrm>
          <a:prstGeom prst="rect">
            <a:avLst/>
          </a:prstGeom>
          <a:noFill/>
          <a:ln/>
        </p:spPr>
        <p:txBody>
          <a:bodyPr wrap="none" rtlCol="0" anchor="t"/>
          <a:lstStyle/>
          <a:p>
            <a:pPr indent="0" marL="0">
              <a:lnSpc>
                <a:spcPts val="2361"/>
              </a:lnSpc>
              <a:buNone/>
            </a:pPr>
            <a:r>
              <a:rPr lang="en-US" sz="1889" b="1" spc="-19" kern="0" dirty="0">
                <a:solidFill>
                  <a:srgbClr val="3D3838"/>
                </a:solidFill>
                <a:latin typeface="Montserrat" pitchFamily="34" charset="0"/>
                <a:ea typeface="Montserrat" pitchFamily="34" charset="-122"/>
                <a:cs typeface="Montserrat" pitchFamily="34" charset="-120"/>
              </a:rPr>
              <a:t>Format Flexibility</a:t>
            </a:r>
            <a:endParaRPr lang="en-US" sz="1889" dirty="0"/>
          </a:p>
        </p:txBody>
      </p:sp>
      <p:sp>
        <p:nvSpPr>
          <p:cNvPr id="17" name="Text 14"/>
          <p:cNvSpPr/>
          <p:nvPr/>
        </p:nvSpPr>
        <p:spPr>
          <a:xfrm>
            <a:off x="9889212" y="4799648"/>
            <a:ext cx="2667833" cy="2216110"/>
          </a:xfrm>
          <a:prstGeom prst="rect">
            <a:avLst/>
          </a:prstGeom>
          <a:noFill/>
          <a:ln/>
        </p:spPr>
        <p:txBody>
          <a:bodyPr wrap="square" rtlCol="0" anchor="t"/>
          <a:lstStyle/>
          <a:p>
            <a:pPr indent="0" marL="0">
              <a:lnSpc>
                <a:spcPts val="2493"/>
              </a:lnSpc>
              <a:buNone/>
            </a:pPr>
            <a:r>
              <a:rPr lang="en-US" sz="1662" dirty="0">
                <a:solidFill>
                  <a:srgbClr val="3D3838"/>
                </a:solidFill>
                <a:latin typeface="Source Sans Pro" pitchFamily="34" charset="0"/>
                <a:ea typeface="Source Sans Pro" pitchFamily="34" charset="-122"/>
                <a:cs typeface="Source Sans Pro" pitchFamily="34" charset="-120"/>
              </a:rPr>
              <a:t>VidGenie offers various output formats, including PDF, PowerPoint, and Google Slides. This allows users to choose the format that best suits their needs and existing workflows.</a:t>
            </a:r>
            <a:endParaRPr lang="en-US" sz="1662"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2322552"/>
          </a:xfrm>
          <a:prstGeom prst="rect">
            <a:avLst/>
          </a:prstGeom>
        </p:spPr>
      </p:pic>
      <p:sp>
        <p:nvSpPr>
          <p:cNvPr id="5" name="Text 2"/>
          <p:cNvSpPr/>
          <p:nvPr/>
        </p:nvSpPr>
        <p:spPr>
          <a:xfrm>
            <a:off x="2701647" y="2834640"/>
            <a:ext cx="8027670" cy="527804"/>
          </a:xfrm>
          <a:prstGeom prst="rect">
            <a:avLst/>
          </a:prstGeom>
          <a:noFill/>
          <a:ln/>
        </p:spPr>
        <p:txBody>
          <a:bodyPr wrap="none" rtlCol="0" anchor="t"/>
          <a:lstStyle/>
          <a:p>
            <a:pPr indent="0" marL="0">
              <a:lnSpc>
                <a:spcPts val="4156"/>
              </a:lnSpc>
              <a:buNone/>
            </a:pPr>
            <a:r>
              <a:rPr lang="en-US" sz="3325" b="1" spc="-33" kern="0" dirty="0">
                <a:solidFill>
                  <a:srgbClr val="000000"/>
                </a:solidFill>
                <a:latin typeface="Montserrat" pitchFamily="34" charset="0"/>
                <a:ea typeface="Montserrat" pitchFamily="34" charset="-122"/>
                <a:cs typeface="Montserrat" pitchFamily="34" charset="-120"/>
              </a:rPr>
              <a:t>Seamless Integration &amp; Collaboration</a:t>
            </a:r>
            <a:endParaRPr lang="en-US" sz="3325" dirty="0"/>
          </a:p>
        </p:txBody>
      </p:sp>
      <p:pic>
        <p:nvPicPr>
          <p:cNvPr id="6" name="Image 1" descr="preencoded.png">    </p:cNvPr>
          <p:cNvPicPr>
            <a:picLocks noChangeAspect="1"/>
          </p:cNvPicPr>
          <p:nvPr/>
        </p:nvPicPr>
        <p:blipFill>
          <a:blip r:embed="rId2"/>
          <a:stretch>
            <a:fillRect/>
          </a:stretch>
        </p:blipFill>
        <p:spPr>
          <a:xfrm>
            <a:off x="2701647" y="3641050"/>
            <a:ext cx="3075623" cy="743188"/>
          </a:xfrm>
          <a:prstGeom prst="rect">
            <a:avLst/>
          </a:prstGeom>
        </p:spPr>
      </p:pic>
      <p:sp>
        <p:nvSpPr>
          <p:cNvPr id="7" name="Text 3"/>
          <p:cNvSpPr/>
          <p:nvPr/>
        </p:nvSpPr>
        <p:spPr>
          <a:xfrm>
            <a:off x="2887385" y="4662845"/>
            <a:ext cx="2111454" cy="263843"/>
          </a:xfrm>
          <a:prstGeom prst="rect">
            <a:avLst/>
          </a:prstGeom>
          <a:noFill/>
          <a:ln/>
        </p:spPr>
        <p:txBody>
          <a:bodyPr wrap="none" rtlCol="0" anchor="t"/>
          <a:lstStyle/>
          <a:p>
            <a:pPr algn="l" indent="0" marL="0">
              <a:lnSpc>
                <a:spcPts val="2078"/>
              </a:lnSpc>
              <a:buNone/>
            </a:pPr>
            <a:r>
              <a:rPr lang="en-US" sz="1663" b="1" spc="-17" kern="0" dirty="0">
                <a:solidFill>
                  <a:srgbClr val="3D3838"/>
                </a:solidFill>
                <a:latin typeface="Montserrat" pitchFamily="34" charset="0"/>
                <a:ea typeface="Montserrat" pitchFamily="34" charset="-122"/>
                <a:cs typeface="Montserrat" pitchFamily="34" charset="-120"/>
              </a:rPr>
              <a:t>LMS Integration</a:t>
            </a:r>
            <a:endParaRPr lang="en-US" sz="1663" dirty="0"/>
          </a:p>
        </p:txBody>
      </p:sp>
      <p:sp>
        <p:nvSpPr>
          <p:cNvPr id="8" name="Text 4"/>
          <p:cNvSpPr/>
          <p:nvPr/>
        </p:nvSpPr>
        <p:spPr>
          <a:xfrm>
            <a:off x="2887385" y="5038130"/>
            <a:ext cx="2704148" cy="1951077"/>
          </a:xfrm>
          <a:prstGeom prst="rect">
            <a:avLst/>
          </a:prstGeom>
          <a:noFill/>
          <a:ln/>
        </p:spPr>
        <p:txBody>
          <a:bodyPr wrap="square" rtlCol="0" anchor="t"/>
          <a:lstStyle/>
          <a:p>
            <a:pPr algn="l" indent="0" marL="0">
              <a:lnSpc>
                <a:spcPts val="2195"/>
              </a:lnSpc>
              <a:buNone/>
            </a:pPr>
            <a:r>
              <a:rPr lang="en-US" sz="1463" dirty="0">
                <a:solidFill>
                  <a:srgbClr val="3D3838"/>
                </a:solidFill>
                <a:latin typeface="Source Sans Pro" pitchFamily="34" charset="0"/>
                <a:ea typeface="Source Sans Pro" pitchFamily="34" charset="-122"/>
                <a:cs typeface="Source Sans Pro" pitchFamily="34" charset="-120"/>
              </a:rPr>
              <a:t>VidGenie seamlessly integrates with popular Learning Management Systems (LMS) such as Canvas and Moodle. This allows educators to easily incorporate generated materials into their existing courses and workflows.</a:t>
            </a:r>
            <a:endParaRPr lang="en-US" sz="1463" dirty="0"/>
          </a:p>
        </p:txBody>
      </p:sp>
      <p:pic>
        <p:nvPicPr>
          <p:cNvPr id="9" name="Image 2" descr="preencoded.png">    </p:cNvPr>
          <p:cNvPicPr>
            <a:picLocks noChangeAspect="1"/>
          </p:cNvPicPr>
          <p:nvPr/>
        </p:nvPicPr>
        <p:blipFill>
          <a:blip r:embed="rId3"/>
          <a:stretch>
            <a:fillRect/>
          </a:stretch>
        </p:blipFill>
        <p:spPr>
          <a:xfrm>
            <a:off x="5777270" y="3641050"/>
            <a:ext cx="3075742" cy="743188"/>
          </a:xfrm>
          <a:prstGeom prst="rect">
            <a:avLst/>
          </a:prstGeom>
        </p:spPr>
      </p:pic>
      <p:sp>
        <p:nvSpPr>
          <p:cNvPr id="10" name="Text 5"/>
          <p:cNvSpPr/>
          <p:nvPr/>
        </p:nvSpPr>
        <p:spPr>
          <a:xfrm>
            <a:off x="5963007" y="4662845"/>
            <a:ext cx="2704267" cy="527685"/>
          </a:xfrm>
          <a:prstGeom prst="rect">
            <a:avLst/>
          </a:prstGeom>
          <a:noFill/>
          <a:ln/>
        </p:spPr>
        <p:txBody>
          <a:bodyPr wrap="square" rtlCol="0" anchor="t"/>
          <a:lstStyle/>
          <a:p>
            <a:pPr algn="l" indent="0" marL="0">
              <a:lnSpc>
                <a:spcPts val="2078"/>
              </a:lnSpc>
              <a:buNone/>
            </a:pPr>
            <a:r>
              <a:rPr lang="en-US" sz="1663" b="1" spc="-17" kern="0" dirty="0">
                <a:solidFill>
                  <a:srgbClr val="3D3838"/>
                </a:solidFill>
                <a:latin typeface="Montserrat" pitchFamily="34" charset="0"/>
                <a:ea typeface="Montserrat" pitchFamily="34" charset="-122"/>
                <a:cs typeface="Montserrat" pitchFamily="34" charset="-120"/>
              </a:rPr>
              <a:t>Video Platform Integration</a:t>
            </a:r>
            <a:endParaRPr lang="en-US" sz="1663" dirty="0"/>
          </a:p>
        </p:txBody>
      </p:sp>
      <p:sp>
        <p:nvSpPr>
          <p:cNvPr id="11" name="Text 6"/>
          <p:cNvSpPr/>
          <p:nvPr/>
        </p:nvSpPr>
        <p:spPr>
          <a:xfrm>
            <a:off x="5963007" y="5301972"/>
            <a:ext cx="2704267" cy="1951077"/>
          </a:xfrm>
          <a:prstGeom prst="rect">
            <a:avLst/>
          </a:prstGeom>
          <a:noFill/>
          <a:ln/>
        </p:spPr>
        <p:txBody>
          <a:bodyPr wrap="square" rtlCol="0" anchor="t"/>
          <a:lstStyle/>
          <a:p>
            <a:pPr algn="l" indent="0" marL="0">
              <a:lnSpc>
                <a:spcPts val="2195"/>
              </a:lnSpc>
              <a:buNone/>
            </a:pPr>
            <a:r>
              <a:rPr lang="en-US" sz="1463" dirty="0">
                <a:solidFill>
                  <a:srgbClr val="3D3838"/>
                </a:solidFill>
                <a:latin typeface="Source Sans Pro" pitchFamily="34" charset="0"/>
                <a:ea typeface="Source Sans Pro" pitchFamily="34" charset="-122"/>
                <a:cs typeface="Source Sans Pro" pitchFamily="34" charset="-120"/>
              </a:rPr>
              <a:t>VidGenie integrates with prominent video platforms like YouTube and Vimeo. This enables educators to analyze and generate materials from content already available online, streamlining the process.</a:t>
            </a:r>
            <a:endParaRPr lang="en-US" sz="1463" dirty="0"/>
          </a:p>
        </p:txBody>
      </p:sp>
      <p:pic>
        <p:nvPicPr>
          <p:cNvPr id="12" name="Image 3" descr="preencoded.png">    </p:cNvPr>
          <p:cNvPicPr>
            <a:picLocks noChangeAspect="1"/>
          </p:cNvPicPr>
          <p:nvPr/>
        </p:nvPicPr>
        <p:blipFill>
          <a:blip r:embed="rId4"/>
          <a:stretch>
            <a:fillRect/>
          </a:stretch>
        </p:blipFill>
        <p:spPr>
          <a:xfrm>
            <a:off x="8853011" y="3641050"/>
            <a:ext cx="3075623" cy="743188"/>
          </a:xfrm>
          <a:prstGeom prst="rect">
            <a:avLst/>
          </a:prstGeom>
        </p:spPr>
      </p:pic>
      <p:sp>
        <p:nvSpPr>
          <p:cNvPr id="13" name="Text 7"/>
          <p:cNvSpPr/>
          <p:nvPr/>
        </p:nvSpPr>
        <p:spPr>
          <a:xfrm>
            <a:off x="9038749" y="4662845"/>
            <a:ext cx="2704148" cy="527685"/>
          </a:xfrm>
          <a:prstGeom prst="rect">
            <a:avLst/>
          </a:prstGeom>
          <a:noFill/>
          <a:ln/>
        </p:spPr>
        <p:txBody>
          <a:bodyPr wrap="square" rtlCol="0" anchor="t"/>
          <a:lstStyle/>
          <a:p>
            <a:pPr algn="l" indent="0" marL="0">
              <a:lnSpc>
                <a:spcPts val="2078"/>
              </a:lnSpc>
              <a:buNone/>
            </a:pPr>
            <a:r>
              <a:rPr lang="en-US" sz="1663" b="1" spc="-17" kern="0" dirty="0">
                <a:solidFill>
                  <a:srgbClr val="3D3838"/>
                </a:solidFill>
                <a:latin typeface="Montserrat" pitchFamily="34" charset="0"/>
                <a:ea typeface="Montserrat" pitchFamily="34" charset="-122"/>
                <a:cs typeface="Montserrat" pitchFamily="34" charset="-120"/>
              </a:rPr>
              <a:t>Collaborative Workspaces</a:t>
            </a:r>
            <a:endParaRPr lang="en-US" sz="1663" dirty="0"/>
          </a:p>
        </p:txBody>
      </p:sp>
      <p:sp>
        <p:nvSpPr>
          <p:cNvPr id="14" name="Text 8"/>
          <p:cNvSpPr/>
          <p:nvPr/>
        </p:nvSpPr>
        <p:spPr>
          <a:xfrm>
            <a:off x="9038749" y="5301972"/>
            <a:ext cx="2704148" cy="2229803"/>
          </a:xfrm>
          <a:prstGeom prst="rect">
            <a:avLst/>
          </a:prstGeom>
          <a:noFill/>
          <a:ln/>
        </p:spPr>
        <p:txBody>
          <a:bodyPr wrap="square" rtlCol="0" anchor="t"/>
          <a:lstStyle/>
          <a:p>
            <a:pPr algn="l" indent="0" marL="0">
              <a:lnSpc>
                <a:spcPts val="2195"/>
              </a:lnSpc>
              <a:buNone/>
            </a:pPr>
            <a:r>
              <a:rPr lang="en-US" sz="1463" dirty="0">
                <a:solidFill>
                  <a:srgbClr val="3D3838"/>
                </a:solidFill>
                <a:latin typeface="Source Sans Pro" pitchFamily="34" charset="0"/>
                <a:ea typeface="Source Sans Pro" pitchFamily="34" charset="-122"/>
                <a:cs typeface="Source Sans Pro" pitchFamily="34" charset="-120"/>
              </a:rPr>
              <a:t>VidGenie facilitates collaboration by allowing multiple users to work together on generating and customizing materials. This fosters teamwork and promotes peer review, leading to enhanced quality and comprehensive resources.</a:t>
            </a:r>
            <a:endParaRPr lang="en-US" sz="1463"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2585680"/>
          </a:xfrm>
          <a:prstGeom prst="rect">
            <a:avLst/>
          </a:prstGeom>
        </p:spPr>
      </p:pic>
      <p:sp>
        <p:nvSpPr>
          <p:cNvPr id="5" name="Text 2"/>
          <p:cNvSpPr/>
          <p:nvPr/>
        </p:nvSpPr>
        <p:spPr>
          <a:xfrm>
            <a:off x="2179082" y="3155394"/>
            <a:ext cx="9432727" cy="587693"/>
          </a:xfrm>
          <a:prstGeom prst="rect">
            <a:avLst/>
          </a:prstGeom>
          <a:noFill/>
          <a:ln/>
        </p:spPr>
        <p:txBody>
          <a:bodyPr wrap="none" rtlCol="0" anchor="t"/>
          <a:lstStyle/>
          <a:p>
            <a:pPr indent="0" marL="0">
              <a:lnSpc>
                <a:spcPts val="4627"/>
              </a:lnSpc>
              <a:buNone/>
            </a:pPr>
            <a:r>
              <a:rPr lang="en-US" sz="3702" b="1" spc="-37" kern="0" dirty="0">
                <a:solidFill>
                  <a:srgbClr val="000000"/>
                </a:solidFill>
                <a:latin typeface="Montserrat" pitchFamily="34" charset="0"/>
                <a:ea typeface="Montserrat" pitchFamily="34" charset="-122"/>
                <a:cs typeface="Montserrat" pitchFamily="34" charset="-120"/>
              </a:rPr>
              <a:t>Revolutionizing Educational Outcomes</a:t>
            </a:r>
            <a:endParaRPr lang="en-US" sz="3702" dirty="0"/>
          </a:p>
        </p:txBody>
      </p:sp>
      <p:pic>
        <p:nvPicPr>
          <p:cNvPr id="6" name="Image 1" descr="preencoded.png">    </p:cNvPr>
          <p:cNvPicPr>
            <a:picLocks noChangeAspect="1"/>
          </p:cNvPicPr>
          <p:nvPr/>
        </p:nvPicPr>
        <p:blipFill>
          <a:blip r:embed="rId2"/>
          <a:stretch>
            <a:fillRect/>
          </a:stretch>
        </p:blipFill>
        <p:spPr>
          <a:xfrm>
            <a:off x="2179082" y="4053364"/>
            <a:ext cx="517088" cy="517088"/>
          </a:xfrm>
          <a:prstGeom prst="rect">
            <a:avLst/>
          </a:prstGeom>
        </p:spPr>
      </p:pic>
      <p:sp>
        <p:nvSpPr>
          <p:cNvPr id="7" name="Text 3"/>
          <p:cNvSpPr/>
          <p:nvPr/>
        </p:nvSpPr>
        <p:spPr>
          <a:xfrm>
            <a:off x="2179082" y="4777264"/>
            <a:ext cx="2759273" cy="293727"/>
          </a:xfrm>
          <a:prstGeom prst="rect">
            <a:avLst/>
          </a:prstGeom>
          <a:noFill/>
          <a:ln/>
        </p:spPr>
        <p:txBody>
          <a:bodyPr wrap="none" rtlCol="0" anchor="t"/>
          <a:lstStyle/>
          <a:p>
            <a:pPr algn="l" indent="0" marL="0">
              <a:lnSpc>
                <a:spcPts val="2314"/>
              </a:lnSpc>
              <a:buNone/>
            </a:pPr>
            <a:r>
              <a:rPr lang="en-US" sz="1851" b="1" spc="-19" kern="0" dirty="0">
                <a:solidFill>
                  <a:srgbClr val="3D3838"/>
                </a:solidFill>
                <a:latin typeface="Montserrat" pitchFamily="34" charset="0"/>
                <a:ea typeface="Montserrat" pitchFamily="34" charset="-122"/>
                <a:cs typeface="Montserrat" pitchFamily="34" charset="-120"/>
              </a:rPr>
              <a:t>Time-Saving Efficiency</a:t>
            </a:r>
            <a:endParaRPr lang="en-US" sz="1851" dirty="0"/>
          </a:p>
        </p:txBody>
      </p:sp>
      <p:sp>
        <p:nvSpPr>
          <p:cNvPr id="8" name="Text 4"/>
          <p:cNvSpPr/>
          <p:nvPr/>
        </p:nvSpPr>
        <p:spPr>
          <a:xfrm>
            <a:off x="2179082" y="5195054"/>
            <a:ext cx="3217188" cy="2171105"/>
          </a:xfrm>
          <a:prstGeom prst="rect">
            <a:avLst/>
          </a:prstGeom>
          <a:noFill/>
          <a:ln/>
        </p:spPr>
        <p:txBody>
          <a:bodyPr wrap="square" rtlCol="0" anchor="t"/>
          <a:lstStyle/>
          <a:p>
            <a:pPr algn="l" indent="0" marL="0">
              <a:lnSpc>
                <a:spcPts val="2443"/>
              </a:lnSpc>
              <a:buNone/>
            </a:pPr>
            <a:r>
              <a:rPr lang="en-US" sz="1629" dirty="0">
                <a:solidFill>
                  <a:srgbClr val="3D3838"/>
                </a:solidFill>
                <a:latin typeface="Source Sans Pro" pitchFamily="34" charset="0"/>
                <a:ea typeface="Source Sans Pro" pitchFamily="34" charset="-122"/>
                <a:cs typeface="Source Sans Pro" pitchFamily="34" charset="-120"/>
              </a:rPr>
              <a:t>VidGenie automates the creation of instructional supporting materials, freeing up educators' valuable time to focus on teaching, research, and other essential tasks. This leads to increased productivity and improved work-life balance.</a:t>
            </a:r>
            <a:endParaRPr lang="en-US" sz="1629" dirty="0"/>
          </a:p>
        </p:txBody>
      </p:sp>
      <p:pic>
        <p:nvPicPr>
          <p:cNvPr id="9" name="Image 2" descr="preencoded.png">    </p:cNvPr>
          <p:cNvPicPr>
            <a:picLocks noChangeAspect="1"/>
          </p:cNvPicPr>
          <p:nvPr/>
        </p:nvPicPr>
        <p:blipFill>
          <a:blip r:embed="rId3"/>
          <a:stretch>
            <a:fillRect/>
          </a:stretch>
        </p:blipFill>
        <p:spPr>
          <a:xfrm>
            <a:off x="5706547" y="4053364"/>
            <a:ext cx="517088" cy="517088"/>
          </a:xfrm>
          <a:prstGeom prst="rect">
            <a:avLst/>
          </a:prstGeom>
        </p:spPr>
      </p:pic>
      <p:sp>
        <p:nvSpPr>
          <p:cNvPr id="10" name="Text 5"/>
          <p:cNvSpPr/>
          <p:nvPr/>
        </p:nvSpPr>
        <p:spPr>
          <a:xfrm>
            <a:off x="5706547" y="4777264"/>
            <a:ext cx="2733675" cy="293727"/>
          </a:xfrm>
          <a:prstGeom prst="rect">
            <a:avLst/>
          </a:prstGeom>
          <a:noFill/>
          <a:ln/>
        </p:spPr>
        <p:txBody>
          <a:bodyPr wrap="none" rtlCol="0" anchor="t"/>
          <a:lstStyle/>
          <a:p>
            <a:pPr algn="l" indent="0" marL="0">
              <a:lnSpc>
                <a:spcPts val="2314"/>
              </a:lnSpc>
              <a:buNone/>
            </a:pPr>
            <a:r>
              <a:rPr lang="en-US" sz="1851" b="1" spc="-19" kern="0" dirty="0">
                <a:solidFill>
                  <a:srgbClr val="3D3838"/>
                </a:solidFill>
                <a:latin typeface="Montserrat" pitchFamily="34" charset="0"/>
                <a:ea typeface="Montserrat" pitchFamily="34" charset="-122"/>
                <a:cs typeface="Montserrat" pitchFamily="34" charset="-120"/>
              </a:rPr>
              <a:t>Improved Accessibility</a:t>
            </a:r>
            <a:endParaRPr lang="en-US" sz="1851" dirty="0"/>
          </a:p>
        </p:txBody>
      </p:sp>
      <p:sp>
        <p:nvSpPr>
          <p:cNvPr id="11" name="Text 6"/>
          <p:cNvSpPr/>
          <p:nvPr/>
        </p:nvSpPr>
        <p:spPr>
          <a:xfrm>
            <a:off x="5706547" y="5195054"/>
            <a:ext cx="3217188" cy="2171105"/>
          </a:xfrm>
          <a:prstGeom prst="rect">
            <a:avLst/>
          </a:prstGeom>
          <a:noFill/>
          <a:ln/>
        </p:spPr>
        <p:txBody>
          <a:bodyPr wrap="square" rtlCol="0" anchor="t"/>
          <a:lstStyle/>
          <a:p>
            <a:pPr algn="l" indent="0" marL="0">
              <a:lnSpc>
                <a:spcPts val="2443"/>
              </a:lnSpc>
              <a:buNone/>
            </a:pPr>
            <a:r>
              <a:rPr lang="en-US" sz="1629" dirty="0">
                <a:solidFill>
                  <a:srgbClr val="3D3838"/>
                </a:solidFill>
                <a:latin typeface="Source Sans Pro" pitchFamily="34" charset="0"/>
                <a:ea typeface="Source Sans Pro" pitchFamily="34" charset="-122"/>
                <a:cs typeface="Source Sans Pro" pitchFamily="34" charset="-120"/>
              </a:rPr>
              <a:t>By offering various output formats and customization options, VidGenie ensures that learners with diverse learning styles and abilities can access and engage with the content effectively. This promotes inclusivity and removes barriers to learning.</a:t>
            </a:r>
            <a:endParaRPr lang="en-US" sz="1629" dirty="0"/>
          </a:p>
        </p:txBody>
      </p:sp>
      <p:pic>
        <p:nvPicPr>
          <p:cNvPr id="12" name="Image 3" descr="preencoded.png">    </p:cNvPr>
          <p:cNvPicPr>
            <a:picLocks noChangeAspect="1"/>
          </p:cNvPicPr>
          <p:nvPr/>
        </p:nvPicPr>
        <p:blipFill>
          <a:blip r:embed="rId4"/>
          <a:stretch>
            <a:fillRect/>
          </a:stretch>
        </p:blipFill>
        <p:spPr>
          <a:xfrm>
            <a:off x="9234011" y="4053364"/>
            <a:ext cx="517088" cy="517088"/>
          </a:xfrm>
          <a:prstGeom prst="rect">
            <a:avLst/>
          </a:prstGeom>
        </p:spPr>
      </p:pic>
      <p:sp>
        <p:nvSpPr>
          <p:cNvPr id="13" name="Text 7"/>
          <p:cNvSpPr/>
          <p:nvPr/>
        </p:nvSpPr>
        <p:spPr>
          <a:xfrm>
            <a:off x="9234011" y="4777264"/>
            <a:ext cx="3217307" cy="587454"/>
          </a:xfrm>
          <a:prstGeom prst="rect">
            <a:avLst/>
          </a:prstGeom>
          <a:noFill/>
          <a:ln/>
        </p:spPr>
        <p:txBody>
          <a:bodyPr wrap="square" rtlCol="0" anchor="t"/>
          <a:lstStyle/>
          <a:p>
            <a:pPr algn="l" indent="0" marL="0">
              <a:lnSpc>
                <a:spcPts val="2314"/>
              </a:lnSpc>
              <a:buNone/>
            </a:pPr>
            <a:r>
              <a:rPr lang="en-US" sz="1851" b="1" spc="-19" kern="0" dirty="0">
                <a:solidFill>
                  <a:srgbClr val="3D3838"/>
                </a:solidFill>
                <a:latin typeface="Montserrat" pitchFamily="34" charset="0"/>
                <a:ea typeface="Montserrat" pitchFamily="34" charset="-122"/>
                <a:cs typeface="Montserrat" pitchFamily="34" charset="-120"/>
              </a:rPr>
              <a:t>Enhanced Learning Outcomes</a:t>
            </a:r>
            <a:endParaRPr lang="en-US" sz="1851" dirty="0"/>
          </a:p>
        </p:txBody>
      </p:sp>
      <p:sp>
        <p:nvSpPr>
          <p:cNvPr id="14" name="Text 8"/>
          <p:cNvSpPr/>
          <p:nvPr/>
        </p:nvSpPr>
        <p:spPr>
          <a:xfrm>
            <a:off x="9234011" y="5488781"/>
            <a:ext cx="3217307" cy="2171105"/>
          </a:xfrm>
          <a:prstGeom prst="rect">
            <a:avLst/>
          </a:prstGeom>
          <a:noFill/>
          <a:ln/>
        </p:spPr>
        <p:txBody>
          <a:bodyPr wrap="square" rtlCol="0" anchor="t"/>
          <a:lstStyle/>
          <a:p>
            <a:pPr algn="l" indent="0" marL="0">
              <a:lnSpc>
                <a:spcPts val="2443"/>
              </a:lnSpc>
              <a:buNone/>
            </a:pPr>
            <a:r>
              <a:rPr lang="en-US" sz="1629" dirty="0">
                <a:solidFill>
                  <a:srgbClr val="3D3838"/>
                </a:solidFill>
                <a:latin typeface="Source Sans Pro" pitchFamily="34" charset="0"/>
                <a:ea typeface="Source Sans Pro" pitchFamily="34" charset="-122"/>
                <a:cs typeface="Source Sans Pro" pitchFamily="34" charset="-120"/>
              </a:rPr>
              <a:t>VidGenie provides structured and organized materials that improve learners' understanding and retention of video content. This leads to higher engagement, deeper learning, and improved academic performance.</a:t>
            </a:r>
            <a:endParaRPr lang="en-US" sz="1629"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27564" y="1202888"/>
            <a:ext cx="6867525" cy="601623"/>
          </a:xfrm>
          <a:prstGeom prst="rect">
            <a:avLst/>
          </a:prstGeom>
          <a:noFill/>
          <a:ln/>
        </p:spPr>
        <p:txBody>
          <a:bodyPr wrap="none" rtlCol="0" anchor="t"/>
          <a:lstStyle/>
          <a:p>
            <a:pPr indent="0" marL="0">
              <a:lnSpc>
                <a:spcPts val="4738"/>
              </a:lnSpc>
              <a:buNone/>
            </a:pPr>
            <a:r>
              <a:rPr lang="en-US" sz="3790" b="1" spc="-38" kern="0" dirty="0">
                <a:solidFill>
                  <a:srgbClr val="000000"/>
                </a:solidFill>
                <a:latin typeface="Montserrat" pitchFamily="34" charset="0"/>
                <a:ea typeface="Montserrat" pitchFamily="34" charset="-122"/>
                <a:cs typeface="Montserrat" pitchFamily="34" charset="-120"/>
              </a:rPr>
              <a:t>Unlocking New Possibilities</a:t>
            </a:r>
            <a:endParaRPr lang="en-US" sz="3790" dirty="0"/>
          </a:p>
        </p:txBody>
      </p:sp>
      <p:sp>
        <p:nvSpPr>
          <p:cNvPr id="6" name="Shape 3"/>
          <p:cNvSpPr/>
          <p:nvPr/>
        </p:nvSpPr>
        <p:spPr>
          <a:xfrm>
            <a:off x="6227564" y="2122170"/>
            <a:ext cx="7661672" cy="4904423"/>
          </a:xfrm>
          <a:prstGeom prst="roundRect">
            <a:avLst>
              <a:gd name="adj" fmla="val 648"/>
            </a:avLst>
          </a:prstGeom>
          <a:noFill/>
          <a:ln w="7620">
            <a:solidFill>
              <a:srgbClr val="000000">
                <a:alpha val="8000"/>
              </a:srgbClr>
            </a:solidFill>
            <a:prstDash val="solid"/>
          </a:ln>
        </p:spPr>
      </p:sp>
      <p:sp>
        <p:nvSpPr>
          <p:cNvPr id="7" name="Shape 4"/>
          <p:cNvSpPr/>
          <p:nvPr/>
        </p:nvSpPr>
        <p:spPr>
          <a:xfrm>
            <a:off x="6235184" y="2129790"/>
            <a:ext cx="7646432" cy="586978"/>
          </a:xfrm>
          <a:prstGeom prst="rect">
            <a:avLst/>
          </a:prstGeom>
          <a:solidFill>
            <a:srgbClr val="FFFFFF">
              <a:alpha val="4000"/>
            </a:srgbClr>
          </a:solidFill>
          <a:ln/>
        </p:spPr>
      </p:sp>
      <p:sp>
        <p:nvSpPr>
          <p:cNvPr id="8" name="Text 5"/>
          <p:cNvSpPr/>
          <p:nvPr/>
        </p:nvSpPr>
        <p:spPr>
          <a:xfrm>
            <a:off x="6446877" y="2264450"/>
            <a:ext cx="3396020" cy="317659"/>
          </a:xfrm>
          <a:prstGeom prst="rect">
            <a:avLst/>
          </a:prstGeom>
          <a:noFill/>
          <a:ln/>
        </p:spPr>
        <p:txBody>
          <a:bodyPr wrap="none" rtlCol="0" anchor="t"/>
          <a:lstStyle/>
          <a:p>
            <a:pPr indent="0" marL="0">
              <a:lnSpc>
                <a:spcPts val="2501"/>
              </a:lnSpc>
              <a:buNone/>
            </a:pPr>
            <a:r>
              <a:rPr lang="en-US" sz="1668" dirty="0">
                <a:solidFill>
                  <a:srgbClr val="3D3838"/>
                </a:solidFill>
                <a:latin typeface="Source Sans Pro" pitchFamily="34" charset="0"/>
                <a:ea typeface="Source Sans Pro" pitchFamily="34" charset="-122"/>
                <a:cs typeface="Source Sans Pro" pitchFamily="34" charset="-120"/>
              </a:rPr>
              <a:t>Future Development</a:t>
            </a:r>
            <a:endParaRPr lang="en-US" sz="1668" dirty="0"/>
          </a:p>
        </p:txBody>
      </p:sp>
      <p:sp>
        <p:nvSpPr>
          <p:cNvPr id="9" name="Text 6"/>
          <p:cNvSpPr/>
          <p:nvPr/>
        </p:nvSpPr>
        <p:spPr>
          <a:xfrm>
            <a:off x="10273903" y="2264450"/>
            <a:ext cx="3396020" cy="317659"/>
          </a:xfrm>
          <a:prstGeom prst="rect">
            <a:avLst/>
          </a:prstGeom>
          <a:noFill/>
          <a:ln/>
        </p:spPr>
        <p:txBody>
          <a:bodyPr wrap="none" rtlCol="0" anchor="t"/>
          <a:lstStyle/>
          <a:p>
            <a:pPr indent="0" marL="0">
              <a:lnSpc>
                <a:spcPts val="2501"/>
              </a:lnSpc>
              <a:buNone/>
            </a:pPr>
            <a:r>
              <a:rPr lang="en-US" sz="1668" dirty="0">
                <a:solidFill>
                  <a:srgbClr val="3D3838"/>
                </a:solidFill>
                <a:latin typeface="Source Sans Pro" pitchFamily="34" charset="0"/>
                <a:ea typeface="Source Sans Pro" pitchFamily="34" charset="-122"/>
                <a:cs typeface="Source Sans Pro" pitchFamily="34" charset="-120"/>
              </a:rPr>
              <a:t>Description</a:t>
            </a:r>
            <a:endParaRPr lang="en-US" sz="1668" dirty="0"/>
          </a:p>
        </p:txBody>
      </p:sp>
      <p:sp>
        <p:nvSpPr>
          <p:cNvPr id="10" name="Shape 7"/>
          <p:cNvSpPr/>
          <p:nvPr/>
        </p:nvSpPr>
        <p:spPr>
          <a:xfrm>
            <a:off x="6235184" y="2716768"/>
            <a:ext cx="7646432" cy="1222296"/>
          </a:xfrm>
          <a:prstGeom prst="rect">
            <a:avLst/>
          </a:prstGeom>
          <a:solidFill>
            <a:srgbClr val="000000">
              <a:alpha val="4000"/>
            </a:srgbClr>
          </a:solidFill>
          <a:ln/>
        </p:spPr>
      </p:sp>
      <p:sp>
        <p:nvSpPr>
          <p:cNvPr id="11" name="Text 8"/>
          <p:cNvSpPr/>
          <p:nvPr/>
        </p:nvSpPr>
        <p:spPr>
          <a:xfrm>
            <a:off x="6446877" y="2851428"/>
            <a:ext cx="3396020" cy="317659"/>
          </a:xfrm>
          <a:prstGeom prst="rect">
            <a:avLst/>
          </a:prstGeom>
          <a:noFill/>
          <a:ln/>
        </p:spPr>
        <p:txBody>
          <a:bodyPr wrap="none" rtlCol="0" anchor="t"/>
          <a:lstStyle/>
          <a:p>
            <a:pPr indent="0" marL="0">
              <a:lnSpc>
                <a:spcPts val="2501"/>
              </a:lnSpc>
              <a:buNone/>
            </a:pPr>
            <a:r>
              <a:rPr lang="en-US" sz="1668" dirty="0">
                <a:solidFill>
                  <a:srgbClr val="3D3838"/>
                </a:solidFill>
                <a:latin typeface="Source Sans Pro" pitchFamily="34" charset="0"/>
                <a:ea typeface="Source Sans Pro" pitchFamily="34" charset="-122"/>
                <a:cs typeface="Source Sans Pro" pitchFamily="34" charset="-120"/>
              </a:rPr>
              <a:t>Multimodal Input</a:t>
            </a:r>
            <a:endParaRPr lang="en-US" sz="1668" dirty="0"/>
          </a:p>
        </p:txBody>
      </p:sp>
      <p:sp>
        <p:nvSpPr>
          <p:cNvPr id="12" name="Text 9"/>
          <p:cNvSpPr/>
          <p:nvPr/>
        </p:nvSpPr>
        <p:spPr>
          <a:xfrm>
            <a:off x="10273903" y="2851428"/>
            <a:ext cx="3396020" cy="952976"/>
          </a:xfrm>
          <a:prstGeom prst="rect">
            <a:avLst/>
          </a:prstGeom>
          <a:noFill/>
          <a:ln/>
        </p:spPr>
        <p:txBody>
          <a:bodyPr wrap="square" rtlCol="0" anchor="t"/>
          <a:lstStyle/>
          <a:p>
            <a:pPr indent="0" marL="0">
              <a:lnSpc>
                <a:spcPts val="2501"/>
              </a:lnSpc>
              <a:buNone/>
            </a:pPr>
            <a:r>
              <a:rPr lang="en-US" sz="1668" dirty="0">
                <a:solidFill>
                  <a:srgbClr val="3D3838"/>
                </a:solidFill>
                <a:latin typeface="Source Sans Pro" pitchFamily="34" charset="0"/>
                <a:ea typeface="Source Sans Pro" pitchFamily="34" charset="-122"/>
                <a:cs typeface="Source Sans Pro" pitchFamily="34" charset="-120"/>
              </a:rPr>
              <a:t>Expand to support audio and text input for generating more comprehensive supporting materials.</a:t>
            </a:r>
            <a:endParaRPr lang="en-US" sz="1668" dirty="0"/>
          </a:p>
        </p:txBody>
      </p:sp>
      <p:sp>
        <p:nvSpPr>
          <p:cNvPr id="13" name="Shape 10"/>
          <p:cNvSpPr/>
          <p:nvPr/>
        </p:nvSpPr>
        <p:spPr>
          <a:xfrm>
            <a:off x="6235184" y="3939064"/>
            <a:ext cx="7646432" cy="1539954"/>
          </a:xfrm>
          <a:prstGeom prst="rect">
            <a:avLst/>
          </a:prstGeom>
          <a:solidFill>
            <a:srgbClr val="FFFFFF">
              <a:alpha val="4000"/>
            </a:srgbClr>
          </a:solidFill>
          <a:ln/>
        </p:spPr>
      </p:sp>
      <p:sp>
        <p:nvSpPr>
          <p:cNvPr id="14" name="Text 11"/>
          <p:cNvSpPr/>
          <p:nvPr/>
        </p:nvSpPr>
        <p:spPr>
          <a:xfrm>
            <a:off x="6446877" y="4073723"/>
            <a:ext cx="3396020" cy="317659"/>
          </a:xfrm>
          <a:prstGeom prst="rect">
            <a:avLst/>
          </a:prstGeom>
          <a:noFill/>
          <a:ln/>
        </p:spPr>
        <p:txBody>
          <a:bodyPr wrap="none" rtlCol="0" anchor="t"/>
          <a:lstStyle/>
          <a:p>
            <a:pPr indent="0" marL="0">
              <a:lnSpc>
                <a:spcPts val="2501"/>
              </a:lnSpc>
              <a:buNone/>
            </a:pPr>
            <a:r>
              <a:rPr lang="en-US" sz="1668" dirty="0">
                <a:solidFill>
                  <a:srgbClr val="3D3838"/>
                </a:solidFill>
                <a:latin typeface="Source Sans Pro" pitchFamily="34" charset="0"/>
                <a:ea typeface="Source Sans Pro" pitchFamily="34" charset="-122"/>
                <a:cs typeface="Source Sans Pro" pitchFamily="34" charset="-120"/>
              </a:rPr>
              <a:t>NLP Integration</a:t>
            </a:r>
            <a:endParaRPr lang="en-US" sz="1668" dirty="0"/>
          </a:p>
        </p:txBody>
      </p:sp>
      <p:sp>
        <p:nvSpPr>
          <p:cNvPr id="15" name="Text 12"/>
          <p:cNvSpPr/>
          <p:nvPr/>
        </p:nvSpPr>
        <p:spPr>
          <a:xfrm>
            <a:off x="10273903" y="4073723"/>
            <a:ext cx="3396020" cy="1270635"/>
          </a:xfrm>
          <a:prstGeom prst="rect">
            <a:avLst/>
          </a:prstGeom>
          <a:noFill/>
          <a:ln/>
        </p:spPr>
        <p:txBody>
          <a:bodyPr wrap="square" rtlCol="0" anchor="t"/>
          <a:lstStyle/>
          <a:p>
            <a:pPr indent="0" marL="0">
              <a:lnSpc>
                <a:spcPts val="2501"/>
              </a:lnSpc>
              <a:buNone/>
            </a:pPr>
            <a:r>
              <a:rPr lang="en-US" sz="1668" dirty="0">
                <a:solidFill>
                  <a:srgbClr val="3D3838"/>
                </a:solidFill>
                <a:latin typeface="Source Sans Pro" pitchFamily="34" charset="0"/>
                <a:ea typeface="Source Sans Pro" pitchFamily="34" charset="-122"/>
                <a:cs typeface="Source Sans Pro" pitchFamily="34" charset="-120"/>
              </a:rPr>
              <a:t>Integrate Natural Language Processing (NLP) capabilities for more accurate and relevant content generation.</a:t>
            </a:r>
            <a:endParaRPr lang="en-US" sz="1668" dirty="0"/>
          </a:p>
        </p:txBody>
      </p:sp>
      <p:sp>
        <p:nvSpPr>
          <p:cNvPr id="16" name="Shape 13"/>
          <p:cNvSpPr/>
          <p:nvPr/>
        </p:nvSpPr>
        <p:spPr>
          <a:xfrm>
            <a:off x="6235184" y="5479018"/>
            <a:ext cx="7646432" cy="1539954"/>
          </a:xfrm>
          <a:prstGeom prst="rect">
            <a:avLst/>
          </a:prstGeom>
          <a:solidFill>
            <a:srgbClr val="000000">
              <a:alpha val="4000"/>
            </a:srgbClr>
          </a:solidFill>
          <a:ln/>
        </p:spPr>
      </p:sp>
      <p:sp>
        <p:nvSpPr>
          <p:cNvPr id="17" name="Text 14"/>
          <p:cNvSpPr/>
          <p:nvPr/>
        </p:nvSpPr>
        <p:spPr>
          <a:xfrm>
            <a:off x="6446877" y="5613678"/>
            <a:ext cx="3396020" cy="317659"/>
          </a:xfrm>
          <a:prstGeom prst="rect">
            <a:avLst/>
          </a:prstGeom>
          <a:noFill/>
          <a:ln/>
        </p:spPr>
        <p:txBody>
          <a:bodyPr wrap="none" rtlCol="0" anchor="t"/>
          <a:lstStyle/>
          <a:p>
            <a:pPr indent="0" marL="0">
              <a:lnSpc>
                <a:spcPts val="2501"/>
              </a:lnSpc>
              <a:buNone/>
            </a:pPr>
            <a:r>
              <a:rPr lang="en-US" sz="1668" dirty="0">
                <a:solidFill>
                  <a:srgbClr val="3D3838"/>
                </a:solidFill>
                <a:latin typeface="Source Sans Pro" pitchFamily="34" charset="0"/>
                <a:ea typeface="Source Sans Pro" pitchFamily="34" charset="-122"/>
                <a:cs typeface="Source Sans Pro" pitchFamily="34" charset="-120"/>
              </a:rPr>
              <a:t>Gamification</a:t>
            </a:r>
            <a:endParaRPr lang="en-US" sz="1668" dirty="0"/>
          </a:p>
        </p:txBody>
      </p:sp>
      <p:sp>
        <p:nvSpPr>
          <p:cNvPr id="18" name="Text 15"/>
          <p:cNvSpPr/>
          <p:nvPr/>
        </p:nvSpPr>
        <p:spPr>
          <a:xfrm>
            <a:off x="10273903" y="5613678"/>
            <a:ext cx="3396020" cy="1270635"/>
          </a:xfrm>
          <a:prstGeom prst="rect">
            <a:avLst/>
          </a:prstGeom>
          <a:noFill/>
          <a:ln/>
        </p:spPr>
        <p:txBody>
          <a:bodyPr wrap="square" rtlCol="0" anchor="t"/>
          <a:lstStyle/>
          <a:p>
            <a:pPr indent="0" marL="0">
              <a:lnSpc>
                <a:spcPts val="2501"/>
              </a:lnSpc>
              <a:buNone/>
            </a:pPr>
            <a:r>
              <a:rPr lang="en-US" sz="1668" dirty="0">
                <a:solidFill>
                  <a:srgbClr val="3D3838"/>
                </a:solidFill>
                <a:latin typeface="Source Sans Pro" pitchFamily="34" charset="0"/>
                <a:ea typeface="Source Sans Pro" pitchFamily="34" charset="-122"/>
                <a:cs typeface="Source Sans Pro" pitchFamily="34" charset="-120"/>
              </a:rPr>
              <a:t>Incorporate gamification elements to enhance the learning experience and make it more engaging and interactive.</a:t>
            </a:r>
            <a:endParaRPr lang="en-US" sz="1668"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04837" y="1054298"/>
            <a:ext cx="5950506" cy="490895"/>
          </a:xfrm>
          <a:prstGeom prst="rect">
            <a:avLst/>
          </a:prstGeom>
          <a:noFill/>
          <a:ln/>
        </p:spPr>
        <p:txBody>
          <a:bodyPr wrap="none" rtlCol="0" anchor="t"/>
          <a:lstStyle/>
          <a:p>
            <a:pPr indent="0" marL="0">
              <a:lnSpc>
                <a:spcPts val="3866"/>
              </a:lnSpc>
              <a:buNone/>
            </a:pPr>
            <a:r>
              <a:rPr lang="en-US" sz="3093" b="1" spc="-31" kern="0" dirty="0">
                <a:solidFill>
                  <a:srgbClr val="000000"/>
                </a:solidFill>
                <a:latin typeface="Montserrat" pitchFamily="34" charset="0"/>
                <a:ea typeface="Montserrat" pitchFamily="34" charset="-122"/>
                <a:cs typeface="Montserrat" pitchFamily="34" charset="-120"/>
              </a:rPr>
              <a:t>Keeping Learning Up-to-Date</a:t>
            </a:r>
            <a:endParaRPr lang="en-US" sz="3093" dirty="0"/>
          </a:p>
        </p:txBody>
      </p:sp>
      <p:sp>
        <p:nvSpPr>
          <p:cNvPr id="6" name="Shape 3"/>
          <p:cNvSpPr/>
          <p:nvPr/>
        </p:nvSpPr>
        <p:spPr>
          <a:xfrm>
            <a:off x="852607" y="1804392"/>
            <a:ext cx="22860" cy="5370790"/>
          </a:xfrm>
          <a:prstGeom prst="roundRect">
            <a:avLst>
              <a:gd name="adj" fmla="val 113400"/>
            </a:avLst>
          </a:prstGeom>
          <a:solidFill>
            <a:srgbClr val="D8D4D4"/>
          </a:solidFill>
          <a:ln/>
        </p:spPr>
      </p:sp>
      <p:sp>
        <p:nvSpPr>
          <p:cNvPr id="7" name="Shape 4"/>
          <p:cNvSpPr/>
          <p:nvPr/>
        </p:nvSpPr>
        <p:spPr>
          <a:xfrm>
            <a:off x="1035546" y="2181582"/>
            <a:ext cx="604837" cy="22860"/>
          </a:xfrm>
          <a:prstGeom prst="roundRect">
            <a:avLst>
              <a:gd name="adj" fmla="val 113400"/>
            </a:avLst>
          </a:prstGeom>
          <a:solidFill>
            <a:srgbClr val="D8D4D4"/>
          </a:solidFill>
          <a:ln/>
        </p:spPr>
      </p:sp>
      <p:sp>
        <p:nvSpPr>
          <p:cNvPr id="8" name="Shape 5"/>
          <p:cNvSpPr/>
          <p:nvPr/>
        </p:nvSpPr>
        <p:spPr>
          <a:xfrm>
            <a:off x="669667" y="1998702"/>
            <a:ext cx="388739" cy="388739"/>
          </a:xfrm>
          <a:prstGeom prst="roundRect">
            <a:avLst>
              <a:gd name="adj" fmla="val 6669"/>
            </a:avLst>
          </a:prstGeom>
          <a:solidFill>
            <a:srgbClr val="F2EEEE"/>
          </a:solidFill>
          <a:ln/>
        </p:spPr>
      </p:sp>
      <p:sp>
        <p:nvSpPr>
          <p:cNvPr id="9" name="Text 6"/>
          <p:cNvSpPr/>
          <p:nvPr/>
        </p:nvSpPr>
        <p:spPr>
          <a:xfrm>
            <a:off x="818971" y="2075259"/>
            <a:ext cx="90011" cy="235625"/>
          </a:xfrm>
          <a:prstGeom prst="rect">
            <a:avLst/>
          </a:prstGeom>
          <a:noFill/>
          <a:ln/>
        </p:spPr>
        <p:txBody>
          <a:bodyPr wrap="none" rtlCol="0" anchor="t"/>
          <a:lstStyle/>
          <a:p>
            <a:pPr algn="ctr" indent="0" marL="0">
              <a:lnSpc>
                <a:spcPts val="1856"/>
              </a:lnSpc>
              <a:buNone/>
            </a:pPr>
            <a:r>
              <a:rPr lang="en-US" sz="1856" b="1" spc="-19" kern="0" dirty="0">
                <a:solidFill>
                  <a:srgbClr val="3D3838"/>
                </a:solidFill>
                <a:latin typeface="Montserrat" pitchFamily="34" charset="0"/>
                <a:ea typeface="Montserrat" pitchFamily="34" charset="-122"/>
                <a:cs typeface="Montserrat" pitchFamily="34" charset="-120"/>
              </a:rPr>
              <a:t>1</a:t>
            </a:r>
            <a:endParaRPr lang="en-US" sz="1856" dirty="0"/>
          </a:p>
        </p:txBody>
      </p:sp>
      <p:sp>
        <p:nvSpPr>
          <p:cNvPr id="10" name="Text 7"/>
          <p:cNvSpPr/>
          <p:nvPr/>
        </p:nvSpPr>
        <p:spPr>
          <a:xfrm>
            <a:off x="1814513" y="1977152"/>
            <a:ext cx="1963817"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Real-Time Updates</a:t>
            </a:r>
            <a:endParaRPr lang="en-US" sz="1546" dirty="0"/>
          </a:p>
        </p:txBody>
      </p:sp>
      <p:sp>
        <p:nvSpPr>
          <p:cNvPr id="11" name="Text 8"/>
          <p:cNvSpPr/>
          <p:nvPr/>
        </p:nvSpPr>
        <p:spPr>
          <a:xfrm>
            <a:off x="1814513" y="2326124"/>
            <a:ext cx="6724650" cy="518636"/>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VidGenie allows educators to quickly generate updated supporting materials by re-processing video content, ensuring learners have access to the latest information and concepts.</a:t>
            </a:r>
            <a:endParaRPr lang="en-US" sz="1361" dirty="0"/>
          </a:p>
        </p:txBody>
      </p:sp>
      <p:sp>
        <p:nvSpPr>
          <p:cNvPr id="12" name="Shape 9"/>
          <p:cNvSpPr/>
          <p:nvPr/>
        </p:nvSpPr>
        <p:spPr>
          <a:xfrm>
            <a:off x="1035546" y="3567470"/>
            <a:ext cx="604837" cy="22860"/>
          </a:xfrm>
          <a:prstGeom prst="roundRect">
            <a:avLst>
              <a:gd name="adj" fmla="val 113400"/>
            </a:avLst>
          </a:prstGeom>
          <a:solidFill>
            <a:srgbClr val="D8D4D4"/>
          </a:solidFill>
          <a:ln/>
        </p:spPr>
      </p:sp>
      <p:sp>
        <p:nvSpPr>
          <p:cNvPr id="13" name="Shape 10"/>
          <p:cNvSpPr/>
          <p:nvPr/>
        </p:nvSpPr>
        <p:spPr>
          <a:xfrm>
            <a:off x="669667" y="3384590"/>
            <a:ext cx="388739" cy="388739"/>
          </a:xfrm>
          <a:prstGeom prst="roundRect">
            <a:avLst>
              <a:gd name="adj" fmla="val 6669"/>
            </a:avLst>
          </a:prstGeom>
          <a:solidFill>
            <a:srgbClr val="F2EEEE"/>
          </a:solidFill>
          <a:ln/>
        </p:spPr>
      </p:sp>
      <p:sp>
        <p:nvSpPr>
          <p:cNvPr id="14" name="Text 11"/>
          <p:cNvSpPr/>
          <p:nvPr/>
        </p:nvSpPr>
        <p:spPr>
          <a:xfrm>
            <a:off x="795635" y="3461147"/>
            <a:ext cx="136684" cy="235625"/>
          </a:xfrm>
          <a:prstGeom prst="rect">
            <a:avLst/>
          </a:prstGeom>
          <a:noFill/>
          <a:ln/>
        </p:spPr>
        <p:txBody>
          <a:bodyPr wrap="none" rtlCol="0" anchor="t"/>
          <a:lstStyle/>
          <a:p>
            <a:pPr algn="ctr" indent="0" marL="0">
              <a:lnSpc>
                <a:spcPts val="1856"/>
              </a:lnSpc>
              <a:buNone/>
            </a:pPr>
            <a:r>
              <a:rPr lang="en-US" sz="1856" b="1" spc="-19" kern="0" dirty="0">
                <a:solidFill>
                  <a:srgbClr val="3D3838"/>
                </a:solidFill>
                <a:latin typeface="Montserrat" pitchFamily="34" charset="0"/>
                <a:ea typeface="Montserrat" pitchFamily="34" charset="-122"/>
                <a:cs typeface="Montserrat" pitchFamily="34" charset="-120"/>
              </a:rPr>
              <a:t>2</a:t>
            </a:r>
            <a:endParaRPr lang="en-US" sz="1856" dirty="0"/>
          </a:p>
        </p:txBody>
      </p:sp>
      <p:sp>
        <p:nvSpPr>
          <p:cNvPr id="15" name="Text 12"/>
          <p:cNvSpPr/>
          <p:nvPr/>
        </p:nvSpPr>
        <p:spPr>
          <a:xfrm>
            <a:off x="1814513" y="3363039"/>
            <a:ext cx="1963817"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Dynamic Content</a:t>
            </a:r>
            <a:endParaRPr lang="en-US" sz="1546" dirty="0"/>
          </a:p>
        </p:txBody>
      </p:sp>
      <p:sp>
        <p:nvSpPr>
          <p:cNvPr id="16" name="Text 13"/>
          <p:cNvSpPr/>
          <p:nvPr/>
        </p:nvSpPr>
        <p:spPr>
          <a:xfrm>
            <a:off x="1814513" y="3712012"/>
            <a:ext cx="6724650" cy="518636"/>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Incorporate dynamic content, such as current events, news, or research findings, into generated materials to keep them fresh and relevant.</a:t>
            </a:r>
            <a:endParaRPr lang="en-US" sz="1361" dirty="0"/>
          </a:p>
        </p:txBody>
      </p:sp>
      <p:sp>
        <p:nvSpPr>
          <p:cNvPr id="17" name="Shape 14"/>
          <p:cNvSpPr/>
          <p:nvPr/>
        </p:nvSpPr>
        <p:spPr>
          <a:xfrm>
            <a:off x="1035546" y="4953357"/>
            <a:ext cx="604837" cy="22860"/>
          </a:xfrm>
          <a:prstGeom prst="roundRect">
            <a:avLst>
              <a:gd name="adj" fmla="val 113400"/>
            </a:avLst>
          </a:prstGeom>
          <a:solidFill>
            <a:srgbClr val="D8D4D4"/>
          </a:solidFill>
          <a:ln/>
        </p:spPr>
      </p:sp>
      <p:sp>
        <p:nvSpPr>
          <p:cNvPr id="18" name="Shape 15"/>
          <p:cNvSpPr/>
          <p:nvPr/>
        </p:nvSpPr>
        <p:spPr>
          <a:xfrm>
            <a:off x="669667" y="4770477"/>
            <a:ext cx="388739" cy="388739"/>
          </a:xfrm>
          <a:prstGeom prst="roundRect">
            <a:avLst>
              <a:gd name="adj" fmla="val 6669"/>
            </a:avLst>
          </a:prstGeom>
          <a:solidFill>
            <a:srgbClr val="F2EEEE"/>
          </a:solidFill>
          <a:ln/>
        </p:spPr>
      </p:sp>
      <p:sp>
        <p:nvSpPr>
          <p:cNvPr id="19" name="Text 16"/>
          <p:cNvSpPr/>
          <p:nvPr/>
        </p:nvSpPr>
        <p:spPr>
          <a:xfrm>
            <a:off x="795397" y="4847034"/>
            <a:ext cx="137160" cy="235625"/>
          </a:xfrm>
          <a:prstGeom prst="rect">
            <a:avLst/>
          </a:prstGeom>
          <a:noFill/>
          <a:ln/>
        </p:spPr>
        <p:txBody>
          <a:bodyPr wrap="none" rtlCol="0" anchor="t"/>
          <a:lstStyle/>
          <a:p>
            <a:pPr algn="ctr" indent="0" marL="0">
              <a:lnSpc>
                <a:spcPts val="1856"/>
              </a:lnSpc>
              <a:buNone/>
            </a:pPr>
            <a:r>
              <a:rPr lang="en-US" sz="1856" b="1" spc="-19" kern="0" dirty="0">
                <a:solidFill>
                  <a:srgbClr val="3D3838"/>
                </a:solidFill>
                <a:latin typeface="Montserrat" pitchFamily="34" charset="0"/>
                <a:ea typeface="Montserrat" pitchFamily="34" charset="-122"/>
                <a:cs typeface="Montserrat" pitchFamily="34" charset="-120"/>
              </a:rPr>
              <a:t>3</a:t>
            </a:r>
            <a:endParaRPr lang="en-US" sz="1856" dirty="0"/>
          </a:p>
        </p:txBody>
      </p:sp>
      <p:sp>
        <p:nvSpPr>
          <p:cNvPr id="20" name="Text 17"/>
          <p:cNvSpPr/>
          <p:nvPr/>
        </p:nvSpPr>
        <p:spPr>
          <a:xfrm>
            <a:off x="1814513" y="4748927"/>
            <a:ext cx="2042517"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Automated Updates</a:t>
            </a:r>
            <a:endParaRPr lang="en-US" sz="1546" dirty="0"/>
          </a:p>
        </p:txBody>
      </p:sp>
      <p:sp>
        <p:nvSpPr>
          <p:cNvPr id="21" name="Text 18"/>
          <p:cNvSpPr/>
          <p:nvPr/>
        </p:nvSpPr>
        <p:spPr>
          <a:xfrm>
            <a:off x="1814513" y="5097899"/>
            <a:ext cx="6724650" cy="518636"/>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Automatically update generated materials when new video content is added or updated, ensuring learners always have access to the latest information.</a:t>
            </a:r>
            <a:endParaRPr lang="en-US" sz="1361" dirty="0"/>
          </a:p>
        </p:txBody>
      </p:sp>
      <p:sp>
        <p:nvSpPr>
          <p:cNvPr id="22" name="Shape 19"/>
          <p:cNvSpPr/>
          <p:nvPr/>
        </p:nvSpPr>
        <p:spPr>
          <a:xfrm>
            <a:off x="1035546" y="6339245"/>
            <a:ext cx="604837" cy="22860"/>
          </a:xfrm>
          <a:prstGeom prst="roundRect">
            <a:avLst>
              <a:gd name="adj" fmla="val 113400"/>
            </a:avLst>
          </a:prstGeom>
          <a:solidFill>
            <a:srgbClr val="D8D4D4"/>
          </a:solidFill>
          <a:ln/>
        </p:spPr>
      </p:sp>
      <p:sp>
        <p:nvSpPr>
          <p:cNvPr id="23" name="Shape 20"/>
          <p:cNvSpPr/>
          <p:nvPr/>
        </p:nvSpPr>
        <p:spPr>
          <a:xfrm>
            <a:off x="669667" y="6156365"/>
            <a:ext cx="388739" cy="388739"/>
          </a:xfrm>
          <a:prstGeom prst="roundRect">
            <a:avLst>
              <a:gd name="adj" fmla="val 6669"/>
            </a:avLst>
          </a:prstGeom>
          <a:solidFill>
            <a:srgbClr val="F2EEEE"/>
          </a:solidFill>
          <a:ln/>
        </p:spPr>
      </p:sp>
      <p:sp>
        <p:nvSpPr>
          <p:cNvPr id="24" name="Text 21"/>
          <p:cNvSpPr/>
          <p:nvPr/>
        </p:nvSpPr>
        <p:spPr>
          <a:xfrm>
            <a:off x="783967" y="6232922"/>
            <a:ext cx="160020" cy="235625"/>
          </a:xfrm>
          <a:prstGeom prst="rect">
            <a:avLst/>
          </a:prstGeom>
          <a:noFill/>
          <a:ln/>
        </p:spPr>
        <p:txBody>
          <a:bodyPr wrap="none" rtlCol="0" anchor="t"/>
          <a:lstStyle/>
          <a:p>
            <a:pPr algn="ctr" indent="0" marL="0">
              <a:lnSpc>
                <a:spcPts val="1856"/>
              </a:lnSpc>
              <a:buNone/>
            </a:pPr>
            <a:r>
              <a:rPr lang="en-US" sz="1856" b="1" spc="-19" kern="0" dirty="0">
                <a:solidFill>
                  <a:srgbClr val="3D3838"/>
                </a:solidFill>
                <a:latin typeface="Montserrat" pitchFamily="34" charset="0"/>
                <a:ea typeface="Montserrat" pitchFamily="34" charset="-122"/>
                <a:cs typeface="Montserrat" pitchFamily="34" charset="-120"/>
              </a:rPr>
              <a:t>4</a:t>
            </a:r>
            <a:endParaRPr lang="en-US" sz="1856" dirty="0"/>
          </a:p>
        </p:txBody>
      </p:sp>
      <p:sp>
        <p:nvSpPr>
          <p:cNvPr id="25" name="Text 22"/>
          <p:cNvSpPr/>
          <p:nvPr/>
        </p:nvSpPr>
        <p:spPr>
          <a:xfrm>
            <a:off x="1814513" y="6134814"/>
            <a:ext cx="2249686" cy="245388"/>
          </a:xfrm>
          <a:prstGeom prst="rect">
            <a:avLst/>
          </a:prstGeom>
          <a:noFill/>
          <a:ln/>
        </p:spPr>
        <p:txBody>
          <a:bodyPr wrap="none" rtlCol="0" anchor="t"/>
          <a:lstStyle/>
          <a:p>
            <a:pPr algn="l" indent="0" marL="0">
              <a:lnSpc>
                <a:spcPts val="1933"/>
              </a:lnSpc>
              <a:buNone/>
            </a:pPr>
            <a:r>
              <a:rPr lang="en-US" sz="1546" b="1" spc="-15" kern="0" dirty="0">
                <a:solidFill>
                  <a:srgbClr val="3D3838"/>
                </a:solidFill>
                <a:latin typeface="Montserrat" pitchFamily="34" charset="0"/>
                <a:ea typeface="Montserrat" pitchFamily="34" charset="-122"/>
                <a:cs typeface="Montserrat" pitchFamily="34" charset="-120"/>
              </a:rPr>
              <a:t>Personalized Learning</a:t>
            </a:r>
            <a:endParaRPr lang="en-US" sz="1546" dirty="0"/>
          </a:p>
        </p:txBody>
      </p:sp>
      <p:sp>
        <p:nvSpPr>
          <p:cNvPr id="26" name="Text 23"/>
          <p:cNvSpPr/>
          <p:nvPr/>
        </p:nvSpPr>
        <p:spPr>
          <a:xfrm>
            <a:off x="1814513" y="6483787"/>
            <a:ext cx="6724650" cy="518636"/>
          </a:xfrm>
          <a:prstGeom prst="rect">
            <a:avLst/>
          </a:prstGeom>
          <a:noFill/>
          <a:ln/>
        </p:spPr>
        <p:txBody>
          <a:bodyPr wrap="square" rtlCol="0" anchor="t"/>
          <a:lstStyle/>
          <a:p>
            <a:pPr algn="l" indent="0" marL="0">
              <a:lnSpc>
                <a:spcPts val="2041"/>
              </a:lnSpc>
              <a:buNone/>
            </a:pPr>
            <a:r>
              <a:rPr lang="en-US" sz="1361" dirty="0">
                <a:solidFill>
                  <a:srgbClr val="3D3838"/>
                </a:solidFill>
                <a:latin typeface="Source Sans Pro" pitchFamily="34" charset="0"/>
                <a:ea typeface="Source Sans Pro" pitchFamily="34" charset="-122"/>
                <a:cs typeface="Source Sans Pro" pitchFamily="34" charset="-120"/>
              </a:rPr>
              <a:t>Generate materials based on individual learners' needs and preferences, ensuring they receive the most relevant and up-to-date information.</a:t>
            </a:r>
            <a:endParaRPr lang="en-US" sz="1361" dirty="0"/>
          </a:p>
        </p:txBody>
      </p:sp>
      <p:pic>
        <p:nvPicPr>
          <p:cNvPr id="2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2024-08-04T03:31:57Z</dcterms:created>
  <dcterms:modified xsi:type="dcterms:W3CDTF">2024-08-04T03:31:57Z</dcterms:modified>
</cp:coreProperties>
</file>